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340" r:id="rId3"/>
    <p:sldId id="264" r:id="rId4"/>
    <p:sldId id="295" r:id="rId5"/>
    <p:sldId id="294" r:id="rId6"/>
    <p:sldId id="296" r:id="rId7"/>
    <p:sldId id="261" r:id="rId8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276D4F7-EEC1-8947-A20D-118DB12FC5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7447FF-97F5-D14F-98D9-6001CDDF6E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B11E0-33D0-A94F-852E-AE3BFED02415}" type="datetimeFigureOut">
              <a:rPr lang="en-US" smtClean="0"/>
              <a:t>5/22/19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669F7A-03C9-6D4F-92EA-68F74E8199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D81F53-43DE-014D-9891-76F9DA94BD4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20686-1A84-5F4A-AC82-DD490DC25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6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06030-F689-A348-9AD5-73B2A444B290}" type="datetimeFigureOut">
              <a:rPr lang="en-US" smtClean="0"/>
              <a:t>5/22/19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C0AE1-80FB-5A42-A740-B118B17A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71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62D71-EC51-2B41-A32E-7CF41D09C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71305E-9654-3F45-911B-8A1F364D1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65DC-9E67-ED45-8A24-23CB73D1D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7858-99BF-7146-9417-F60300152B5A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B1640-7AA8-1947-AEF8-534168475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1A594-D9C5-554A-BEA7-7EC8079B1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B9D4-2CFA-674C-8EC0-10136177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1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C8DB-0911-024F-8E66-DFC2D8FCC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BD427-C26B-984D-8CC0-CCEF6B6B8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1B832-06C0-214B-9589-CD2220B9E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7858-99BF-7146-9417-F60300152B5A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1A3B4-FE40-6146-A710-602FC9B13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54A5F-1A91-4843-961E-BC244F10D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B9D4-2CFA-674C-8EC0-10136177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8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8FB247-9E89-2846-AD62-05EAEA535B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7F3AA8-1E54-1441-ADAD-BD509CD932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BBE4E-A75A-8943-8775-0576F220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7858-99BF-7146-9417-F60300152B5A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0EBC7-0D24-DD49-A9AE-460C43C64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3290A-CCA3-FE46-87B7-865C09D96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B9D4-2CFA-674C-8EC0-10136177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04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 w/single co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/>
          </p:cNvSpPr>
          <p:nvPr>
            <p:ph type="body" sz="quarter" idx="15"/>
          </p:nvPr>
        </p:nvSpPr>
        <p:spPr>
          <a:xfrm>
            <a:off x="406403" y="381000"/>
            <a:ext cx="10769600" cy="228600"/>
          </a:xfrm>
          <a:solidFill>
            <a:schemeClr val="accent6">
              <a:shade val="75000"/>
            </a:schemeClr>
          </a:solidFill>
        </p:spPr>
        <p:txBody>
          <a:bodyPr tIns="0" bIns="0" anchor="ctr" anchorCtr="0"/>
          <a:lstStyle>
            <a:lvl1pPr marL="0" indent="0">
              <a:spcBef>
                <a:spcPts val="0"/>
              </a:spcBef>
              <a:defRPr sz="1620" b="1" i="0" cap="all" spc="108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7" descr="MasonMRev.png"/>
          <p:cNvPicPr>
            <a:picLocks noChangeAspect="1"/>
          </p:cNvPicPr>
          <p:nvPr userDrawn="1"/>
        </p:nvPicPr>
        <p:blipFill>
          <a:blip r:embed="rId2">
            <a:alphaModFix amt="41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9" t="20023" r="-497" b="5925"/>
          <a:stretch>
            <a:fillRect/>
          </a:stretch>
        </p:blipFill>
        <p:spPr bwMode="auto">
          <a:xfrm>
            <a:off x="113455" y="1"/>
            <a:ext cx="99949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4117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01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B03A-5AC9-0241-B43A-0066870E8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48C03-2970-2E4C-9D1F-64E31F6A0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E16DB-3903-DD4A-8536-6268C447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7858-99BF-7146-9417-F60300152B5A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FEB0F-D7C7-2541-8DD6-E1B58DB65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2ACFE-0BA5-7342-A48F-30C66A8A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B9D4-2CFA-674C-8EC0-10136177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6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3C0B6-3F8D-124C-8C1F-518B82861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8E1B0F-B9A8-F04F-857E-49314DB7A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C8E52-0201-8241-865B-9825D550B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7858-99BF-7146-9417-F60300152B5A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8772C-261C-E34C-B3E5-5CCAF569F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92366-8A7D-B543-B784-618E43FCE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B9D4-2CFA-674C-8EC0-10136177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AB7FE-60CF-8E47-8031-428014A3E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B7DD8-9C20-4D4F-93D5-7F370677F9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98975-1C17-D244-A345-0323339CE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65EB9-2B9F-AD44-9BAE-E17FEB889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7858-99BF-7146-9417-F60300152B5A}" type="datetimeFigureOut">
              <a:rPr lang="en-US" smtClean="0"/>
              <a:t>5/22/19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4B9BD-B132-2E41-B95A-4C3934441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C922B-0C82-B846-8411-2F52D940E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B9D4-2CFA-674C-8EC0-10136177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9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7110A-398F-FA4E-8ED8-B51F7418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FBBA3-659C-1049-B7A6-583A4C7A1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C6B2D2-AA67-7645-82EA-BE8EA6824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887424-10B0-1C48-A688-9887CBCD15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736A67-8C7D-F44A-A0CE-DAB0030A17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9FD4E1-CD59-374F-AEE0-17527203E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7858-99BF-7146-9417-F60300152B5A}" type="datetimeFigureOut">
              <a:rPr lang="en-US" smtClean="0"/>
              <a:t>5/22/19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A20400-CBCD-0B47-9C9F-61EA27767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A4B1EF-D9D6-884C-8484-5E26F4636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B9D4-2CFA-674C-8EC0-10136177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6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95E7E-691D-2D41-B10C-4601C2C50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0E47BC-53EB-FE4B-BB21-A0D9EB60F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7858-99BF-7146-9417-F60300152B5A}" type="datetimeFigureOut">
              <a:rPr lang="en-US" smtClean="0"/>
              <a:t>5/22/19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7747FF-9632-AA41-B895-3CB3A2D8A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578DDB-AB05-D544-957F-DE747AC54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B9D4-2CFA-674C-8EC0-10136177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9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8E0B9F-9B45-2441-9A05-7F8705A6A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7858-99BF-7146-9417-F60300152B5A}" type="datetimeFigureOut">
              <a:rPr lang="en-US" smtClean="0"/>
              <a:t>5/22/19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9F2C94-A90C-0242-8B10-EB1BC1318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96F4E1-CFF1-AD40-BE24-FCD4A2BD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B9D4-2CFA-674C-8EC0-10136177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5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52309-9CE0-E449-AF9D-189BF2B43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F011B-40D6-3443-8680-9CCE384B3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43FA9-C1C7-1840-806A-DD6BDD1B5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0B47A-49BD-BF4E-98F6-20771B188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7858-99BF-7146-9417-F60300152B5A}" type="datetimeFigureOut">
              <a:rPr lang="en-US" smtClean="0"/>
              <a:t>5/22/19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5B5A9-03CC-C847-BDAF-74880FCA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EAAE3-AF3C-FE4B-BB44-B4BA9DB56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B9D4-2CFA-674C-8EC0-10136177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3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5F7C7-8BA4-294E-A924-21FAC87EB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005577-F077-E948-A848-8808F53108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F609CD-87BA-D74F-B0D7-CAE93F10E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663A6-2CAE-D44D-BF14-BF203576D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7858-99BF-7146-9417-F60300152B5A}" type="datetimeFigureOut">
              <a:rPr lang="en-US" smtClean="0"/>
              <a:t>5/22/19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C93EB-2256-2E40-AE2A-6BFD241EE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214B0-2339-7A46-A7BC-8D2884598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B9D4-2CFA-674C-8EC0-10136177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2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1D76FA-F0D0-8443-AC0D-7E4FFF5B7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7BCD9-87B0-8040-9C1E-40EA82CA3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A79F6-5C49-2F48-82F3-3A6CFA098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97858-99BF-7146-9417-F60300152B5A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DAC59-FB6B-2648-9A73-916FF7AD8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3178D-66F5-2244-93F8-2F53E766D1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1B9D4-2CFA-674C-8EC0-101361771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7E931-2453-3249-8217-449B13949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839" y="2273643"/>
            <a:ext cx="10515600" cy="4164227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Student Experience Redesign – First Year Initiation Update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Undergraduate Council</a:t>
            </a:r>
            <a:br>
              <a:rPr lang="en-US" dirty="0"/>
            </a:br>
            <a:r>
              <a:rPr lang="en-US" sz="2400" dirty="0"/>
              <a:t>May 22, 2019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EE8AFC-5C83-8949-9493-8F5E8E0347C2}"/>
              </a:ext>
            </a:extLst>
          </p:cNvPr>
          <p:cNvSpPr/>
          <p:nvPr/>
        </p:nvSpPr>
        <p:spPr>
          <a:xfrm>
            <a:off x="0" y="1414879"/>
            <a:ext cx="12516415" cy="6865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1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39083" y="8427"/>
            <a:ext cx="8375568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60" b="1"/>
              <a:t>Core Elements of </a:t>
            </a:r>
          </a:p>
          <a:p>
            <a:pPr algn="ctr"/>
            <a:r>
              <a:rPr lang="en-US" sz="3360" b="1"/>
              <a:t>Student Experience Redesign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331334-A7C0-0347-BFF9-66B5CF7ACA4B}"/>
              </a:ext>
            </a:extLst>
          </p:cNvPr>
          <p:cNvSpPr txBox="1"/>
          <p:nvPr/>
        </p:nvSpPr>
        <p:spPr>
          <a:xfrm>
            <a:off x="2604330" y="6299095"/>
            <a:ext cx="6954706" cy="427970"/>
          </a:xfrm>
          <a:prstGeom prst="rect">
            <a:avLst/>
          </a:prstGeom>
          <a:noFill/>
          <a:ln>
            <a:noFill/>
          </a:ln>
        </p:spPr>
        <p:txBody>
          <a:bodyPr wrap="square" lIns="109710" tIns="54840" rIns="109710" bIns="54840" numCol="1" rtlCol="0" anchor="t" anchorCtr="0">
            <a:noAutofit/>
          </a:bodyPr>
          <a:lstStyle/>
          <a:p>
            <a:pPr>
              <a:spcBef>
                <a:spcPts val="720"/>
              </a:spcBef>
              <a:buClr>
                <a:srgbClr val="1F355E"/>
              </a:buClr>
              <a:buSzPct val="76000"/>
            </a:pPr>
            <a:r>
              <a:rPr lang="en-US" sz="1440" i="1" kern="0">
                <a:solidFill>
                  <a:srgbClr val="000000"/>
                </a:solidFill>
                <a:latin typeface="Calibri"/>
                <a:ea typeface="Times New Roman"/>
                <a:cs typeface="Times New Roman"/>
                <a:sym typeface="Times New Roman"/>
                <a:rtl val="0"/>
              </a:rPr>
              <a:t>*Banner-related changes and implementations included as part of Lifecycle CRM roadmap.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2A22CF-42A3-D546-B017-3410AA7AF20F}"/>
              </a:ext>
            </a:extLst>
          </p:cNvPr>
          <p:cNvSpPr/>
          <p:nvPr/>
        </p:nvSpPr>
        <p:spPr>
          <a:xfrm>
            <a:off x="2689354" y="1470387"/>
            <a:ext cx="6817735" cy="4725662"/>
          </a:xfrm>
          <a:prstGeom prst="rect">
            <a:avLst/>
          </a:prstGeom>
          <a:solidFill>
            <a:srgbClr val="1F355E"/>
          </a:solidFill>
          <a:ln w="9525" cap="flat" cmpd="sng" algn="ctr">
            <a:solidFill>
              <a:srgbClr val="1F355E">
                <a:shade val="95000"/>
                <a:satMod val="105000"/>
              </a:srgbClr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numCol="1" rtlCol="0" anchor="ctr"/>
          <a:lstStyle/>
          <a:p>
            <a:pPr algn="ctr" defTabSz="1097280">
              <a:defRPr/>
            </a:pPr>
            <a:endParaRPr lang="en-US" sz="1440" kern="0">
              <a:solidFill>
                <a:srgbClr val="FFFFFF"/>
              </a:solidFill>
              <a:latin typeface="Calibri"/>
              <a:sym typeface="Arial"/>
              <a:rtl val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FF3528-4CC6-5F4F-97B7-304CC880A81B}"/>
              </a:ext>
            </a:extLst>
          </p:cNvPr>
          <p:cNvSpPr/>
          <p:nvPr/>
        </p:nvSpPr>
        <p:spPr>
          <a:xfrm>
            <a:off x="4958259" y="1470389"/>
            <a:ext cx="2268904" cy="1747955"/>
          </a:xfrm>
          <a:prstGeom prst="rect">
            <a:avLst/>
          </a:prstGeom>
          <a:solidFill>
            <a:srgbClr val="5E899B"/>
          </a:solidFill>
          <a:ln w="9525" cap="flat" cmpd="sng" algn="ctr">
            <a:solidFill>
              <a:srgbClr val="5E899B">
                <a:lumMod val="75000"/>
              </a:srgbClr>
            </a:solidFill>
            <a:prstDash val="solid"/>
          </a:ln>
          <a:effectLst/>
        </p:spPr>
        <p:txBody>
          <a:bodyPr numCol="1" rtlCol="0" anchor="ctr"/>
          <a:lstStyle/>
          <a:p>
            <a:pPr algn="ctr" defTabSz="1097280">
              <a:defRPr/>
            </a:pPr>
            <a:r>
              <a:rPr lang="en-US" sz="1920" b="1" kern="0" cap="small">
                <a:solidFill>
                  <a:srgbClr val="000000"/>
                </a:solidFill>
                <a:latin typeface="Calibri"/>
                <a:cs typeface="Calibri" panose="020F0502020204030204" pitchFamily="34" charset="0"/>
                <a:sym typeface="Arial"/>
                <a:rtl val="0"/>
              </a:rPr>
              <a:t>Student Portal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40805C-B731-854A-895A-B9CCB9AE2C3B}"/>
              </a:ext>
            </a:extLst>
          </p:cNvPr>
          <p:cNvSpPr/>
          <p:nvPr/>
        </p:nvSpPr>
        <p:spPr>
          <a:xfrm>
            <a:off x="2689353" y="4448095"/>
            <a:ext cx="3392330" cy="1747954"/>
          </a:xfrm>
          <a:prstGeom prst="rect">
            <a:avLst/>
          </a:prstGeom>
          <a:solidFill>
            <a:srgbClr val="A4A9AD"/>
          </a:solidFill>
          <a:ln w="9525" cap="flat" cmpd="sng" algn="ctr">
            <a:solidFill>
              <a:srgbClr val="A4A9AD">
                <a:lumMod val="75000"/>
              </a:srgbClr>
            </a:solidFill>
            <a:prstDash val="solid"/>
          </a:ln>
          <a:effectLst/>
        </p:spPr>
        <p:txBody>
          <a:bodyPr numCol="1" rtlCol="0" anchor="ctr"/>
          <a:lstStyle/>
          <a:p>
            <a:pPr algn="ctr" defTabSz="1097280">
              <a:defRPr/>
            </a:pPr>
            <a:r>
              <a:rPr lang="en-US" sz="1920" b="1" kern="0" cap="small">
                <a:solidFill>
                  <a:srgbClr val="000000"/>
                </a:solidFill>
                <a:latin typeface="Calibri"/>
                <a:cs typeface="Calibri" panose="020F0502020204030204" pitchFamily="34" charset="0"/>
                <a:sym typeface="Arial"/>
                <a:rtl val="0"/>
              </a:rPr>
              <a:t>Mason Initiation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E2ADA9-BDFD-A943-A15D-2CB442A35016}"/>
              </a:ext>
            </a:extLst>
          </p:cNvPr>
          <p:cNvSpPr/>
          <p:nvPr/>
        </p:nvSpPr>
        <p:spPr>
          <a:xfrm>
            <a:off x="7238188" y="1470389"/>
            <a:ext cx="2268904" cy="1747955"/>
          </a:xfrm>
          <a:prstGeom prst="rect">
            <a:avLst/>
          </a:prstGeom>
          <a:solidFill>
            <a:srgbClr val="D2DA7A"/>
          </a:solidFill>
          <a:ln w="9525" cap="flat" cmpd="sng" algn="ctr">
            <a:solidFill>
              <a:srgbClr val="D2DA7A">
                <a:lumMod val="75000"/>
              </a:srgbClr>
            </a:solidFill>
            <a:prstDash val="solid"/>
          </a:ln>
          <a:effectLst/>
        </p:spPr>
        <p:txBody>
          <a:bodyPr numCol="1" rtlCol="0" anchor="ctr"/>
          <a:lstStyle/>
          <a:p>
            <a:pPr algn="ctr" defTabSz="1097280">
              <a:defRPr/>
            </a:pPr>
            <a:r>
              <a:rPr lang="en-US" sz="1920" b="1" kern="0" cap="small">
                <a:solidFill>
                  <a:srgbClr val="000000"/>
                </a:solidFill>
                <a:latin typeface="Calibri"/>
                <a:cs typeface="Calibri" panose="020F0502020204030204" pitchFamily="34" charset="0"/>
                <a:sym typeface="Arial"/>
                <a:rtl val="0"/>
              </a:rPr>
              <a:t>Coaching &amp; Advising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7CA88E-627B-3346-AB28-6722490DFDEB}"/>
              </a:ext>
            </a:extLst>
          </p:cNvPr>
          <p:cNvSpPr/>
          <p:nvPr/>
        </p:nvSpPr>
        <p:spPr>
          <a:xfrm>
            <a:off x="2689355" y="1470389"/>
            <a:ext cx="2268904" cy="1747955"/>
          </a:xfrm>
          <a:prstGeom prst="rect">
            <a:avLst/>
          </a:prstGeom>
          <a:solidFill>
            <a:srgbClr val="DDE9EC"/>
          </a:solidFill>
          <a:ln w="9525" cap="flat" cmpd="sng" algn="ctr">
            <a:solidFill>
              <a:srgbClr val="DDE9EC">
                <a:lumMod val="90000"/>
              </a:srgbClr>
            </a:solidFill>
            <a:prstDash val="solid"/>
          </a:ln>
          <a:effectLst/>
        </p:spPr>
        <p:txBody>
          <a:bodyPr numCol="1" rtlCol="0" anchor="ctr"/>
          <a:lstStyle/>
          <a:p>
            <a:pPr algn="ctr" defTabSz="1097280">
              <a:defRPr/>
            </a:pPr>
            <a:r>
              <a:rPr lang="en-US" sz="1920" b="1" kern="0" cap="small">
                <a:solidFill>
                  <a:srgbClr val="000000"/>
                </a:solidFill>
                <a:latin typeface="Calibri"/>
                <a:cs typeface="Calibri" panose="020F0502020204030204" pitchFamily="34" charset="0"/>
                <a:sym typeface="Arial"/>
                <a:rtl val="0"/>
              </a:rPr>
              <a:t>Mason Student Services Center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89653E-AD49-E74A-AACB-2932E07D2B84}"/>
              </a:ext>
            </a:extLst>
          </p:cNvPr>
          <p:cNvSpPr/>
          <p:nvPr/>
        </p:nvSpPr>
        <p:spPr>
          <a:xfrm>
            <a:off x="6081685" y="4448095"/>
            <a:ext cx="3425406" cy="1747954"/>
          </a:xfrm>
          <a:prstGeom prst="rect">
            <a:avLst/>
          </a:prstGeom>
          <a:solidFill>
            <a:srgbClr val="FADA7A"/>
          </a:solidFill>
          <a:ln w="9525" cap="flat" cmpd="sng" algn="ctr">
            <a:solidFill>
              <a:srgbClr val="FADA7A">
                <a:lumMod val="75000"/>
              </a:srgbClr>
            </a:solidFill>
            <a:prstDash val="solid"/>
          </a:ln>
          <a:effectLst/>
        </p:spPr>
        <p:txBody>
          <a:bodyPr numCol="1" rtlCol="0" anchor="ctr"/>
          <a:lstStyle/>
          <a:p>
            <a:pPr algn="ctr" defTabSz="1097280">
              <a:defRPr/>
            </a:pPr>
            <a:r>
              <a:rPr lang="en-US" sz="1920" b="1" kern="0" cap="small">
                <a:solidFill>
                  <a:srgbClr val="000000"/>
                </a:solidFill>
                <a:latin typeface="Calibri"/>
                <a:cs typeface="Calibri" panose="020F0502020204030204" pitchFamily="34" charset="0"/>
                <a:sym typeface="Arial"/>
                <a:rtl val="0"/>
              </a:rPr>
              <a:t>Culture of Service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9CB434-1240-C34D-A59B-3C090EA62A13}"/>
              </a:ext>
            </a:extLst>
          </p:cNvPr>
          <p:cNvSpPr/>
          <p:nvPr/>
        </p:nvSpPr>
        <p:spPr>
          <a:xfrm>
            <a:off x="2689356" y="3218343"/>
            <a:ext cx="6817736" cy="1215122"/>
          </a:xfrm>
          <a:prstGeom prst="rect">
            <a:avLst/>
          </a:prstGeom>
          <a:solidFill>
            <a:srgbClr val="1F355E"/>
          </a:solidFill>
          <a:ln w="9525" cap="flat" cmpd="sng" algn="ctr">
            <a:solidFill>
              <a:srgbClr val="1F355E">
                <a:shade val="95000"/>
                <a:satMod val="105000"/>
              </a:srgbClr>
            </a:solidFill>
            <a:prstDash val="solid"/>
          </a:ln>
          <a:effectLst/>
        </p:spPr>
        <p:txBody>
          <a:bodyPr numCol="1" rtlCol="0" anchor="ctr"/>
          <a:lstStyle/>
          <a:p>
            <a:pPr algn="ctr" defTabSz="1097280">
              <a:defRPr/>
            </a:pPr>
            <a:r>
              <a:rPr lang="en-US" sz="1920" b="1" kern="0" cap="small">
                <a:solidFill>
                  <a:srgbClr val="FFFFFF"/>
                </a:solidFill>
                <a:latin typeface="Calibri"/>
                <a:cs typeface="Calibri" panose="020F0502020204030204" pitchFamily="34" charset="0"/>
                <a:sym typeface="Arial"/>
                <a:rtl val="0"/>
              </a:rPr>
              <a:t>Lifecycle CRM*</a:t>
            </a:r>
          </a:p>
        </p:txBody>
      </p:sp>
    </p:spTree>
    <p:extLst>
      <p:ext uri="{BB962C8B-B14F-4D97-AF65-F5344CB8AC3E}">
        <p14:creationId xmlns:p14="http://schemas.microsoft.com/office/powerpoint/2010/main" val="161680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8BBBE-1A3E-7049-AF6B-D803B6B70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2637"/>
            <a:ext cx="10515600" cy="1325563"/>
          </a:xfrm>
        </p:spPr>
        <p:txBody>
          <a:bodyPr/>
          <a:lstStyle/>
          <a:p>
            <a:r>
              <a:rPr lang="en-US"/>
              <a:t>Mason Initiation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2C5DD1-68E0-4FC5-A4BA-E96D499B0D73}"/>
              </a:ext>
            </a:extLst>
          </p:cNvPr>
          <p:cNvSpPr/>
          <p:nvPr/>
        </p:nvSpPr>
        <p:spPr>
          <a:xfrm>
            <a:off x="-211029" y="892058"/>
            <a:ext cx="12516415" cy="52678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0B554E52-C8F8-4659-AB78-F2F578AF6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604" y="1579819"/>
            <a:ext cx="10908890" cy="513791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cs typeface="Calibri"/>
              </a:rPr>
              <a:t>Established Three Teams: </a:t>
            </a:r>
          </a:p>
          <a:p>
            <a:pPr lvl="1"/>
            <a:r>
              <a:rPr lang="en-US" dirty="0">
                <a:cs typeface="Calibri"/>
              </a:rPr>
              <a:t>First-Year Seminars- </a:t>
            </a:r>
            <a:r>
              <a:rPr lang="en-US" sz="1800" dirty="0">
                <a:ea typeface="+mn-lt"/>
                <a:cs typeface="+mn-lt"/>
              </a:rPr>
              <a:t>To pilot a blended course delivery and peer mentorship model that supports first-time, full-time students throughout their first year</a:t>
            </a:r>
          </a:p>
          <a:p>
            <a:pPr lvl="1"/>
            <a:r>
              <a:rPr lang="en-US" dirty="0">
                <a:cs typeface="Calibri"/>
              </a:rPr>
              <a:t>New Student Programming- </a:t>
            </a:r>
            <a:r>
              <a:rPr lang="en-US" sz="1800" dirty="0">
                <a:ea typeface="+mn-lt"/>
                <a:cs typeface="+mn-lt"/>
              </a:rPr>
              <a:t>To streamline orientation and reposition programming during a week-long welcome program to deepen student learning and educate them about resources just-in-time. </a:t>
            </a:r>
          </a:p>
          <a:p>
            <a:pPr lvl="1"/>
            <a:r>
              <a:rPr lang="en-US" dirty="0">
                <a:cs typeface="Calibri"/>
              </a:rPr>
              <a:t>First-Year Communication- </a:t>
            </a:r>
            <a:r>
              <a:rPr lang="en-US" sz="1800" dirty="0">
                <a:ea typeface="+mn-lt"/>
                <a:cs typeface="+mn-lt"/>
              </a:rPr>
              <a:t>To bring many campus stakeholders together to discuss potential challenges around streamlined communication to new students. </a:t>
            </a:r>
            <a:endParaRPr lang="en-US" sz="1800" dirty="0">
              <a:cs typeface="Calibri"/>
            </a:endParaRPr>
          </a:p>
          <a:p>
            <a:pPr marL="457200" lvl="1" indent="0">
              <a:buNone/>
            </a:pPr>
            <a:endParaRPr lang="en-US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 b="1" dirty="0">
                <a:ea typeface="+mn-lt"/>
                <a:cs typeface="+mn-lt"/>
              </a:rPr>
              <a:t>Created First-Year Student Learning Outcomes: </a:t>
            </a:r>
          </a:p>
          <a:p>
            <a:pPr marL="0" indent="0">
              <a:buNone/>
            </a:pPr>
            <a:r>
              <a:rPr lang="en-US" sz="2000" dirty="0">
                <a:ea typeface="+mn-lt"/>
                <a:cs typeface="+mn-lt"/>
              </a:rPr>
              <a:t>As a result of their first year at Mason students will...</a:t>
            </a:r>
          </a:p>
          <a:p>
            <a:pPr>
              <a:buFont typeface="Arial"/>
              <a:buChar char="•"/>
            </a:pPr>
            <a:r>
              <a:rPr lang="en-US" sz="1800" dirty="0">
                <a:ea typeface="+mn-lt"/>
                <a:cs typeface="+mn-lt"/>
              </a:rPr>
              <a:t>Identify their academic, personal, and career interests and a have plan to further explore them.  </a:t>
            </a:r>
          </a:p>
          <a:p>
            <a:pPr>
              <a:buFont typeface="Arial"/>
              <a:buChar char="•"/>
            </a:pPr>
            <a:r>
              <a:rPr lang="en-US" sz="1800" dirty="0">
                <a:ea typeface="+mn-lt"/>
                <a:cs typeface="+mn-lt"/>
              </a:rPr>
              <a:t>Build a supportive network of peers, faculty, and staff. 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sz="1800" dirty="0">
                <a:ea typeface="+mn-lt"/>
                <a:cs typeface="+mn-lt"/>
              </a:rPr>
              <a:t>Engage in involvement opportunities with people, cultures, and ideas different from their own. </a:t>
            </a:r>
          </a:p>
          <a:p>
            <a:pPr>
              <a:buFont typeface="Arial"/>
              <a:buChar char="•"/>
            </a:pPr>
            <a:r>
              <a:rPr lang="en-US" sz="1800" dirty="0">
                <a:ea typeface="+mn-lt"/>
                <a:cs typeface="+mn-lt"/>
              </a:rPr>
              <a:t>Develop a sense of civility and responsibility as an engaged citizen and a member of the Mason community.   </a:t>
            </a:r>
          </a:p>
          <a:p>
            <a:pPr>
              <a:buFont typeface="Arial"/>
              <a:buChar char="•"/>
            </a:pPr>
            <a:r>
              <a:rPr lang="en-US" sz="1800" dirty="0">
                <a:ea typeface="+mn-lt"/>
                <a:cs typeface="+mn-lt"/>
              </a:rPr>
              <a:t>Utilize campus resources and systems that support their success at Mason. </a:t>
            </a: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2886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A7CD9-4149-4CB2-BBC0-E752756E4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232" y="131609"/>
            <a:ext cx="10515600" cy="1325563"/>
          </a:xfrm>
        </p:spPr>
        <p:txBody>
          <a:bodyPr/>
          <a:lstStyle/>
          <a:p>
            <a:r>
              <a:rPr lang="en-US">
                <a:cs typeface="Calibri Light"/>
              </a:rPr>
              <a:t>First-Year Seminars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00AFE-6749-4789-959F-73F674AF6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85" y="2046851"/>
            <a:ext cx="11756921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>
                <a:ea typeface="+mn-lt"/>
                <a:cs typeface="+mn-lt"/>
              </a:rPr>
              <a:t>Primary Deliverable-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>
                <a:ea typeface="+mn-lt"/>
                <a:cs typeface="+mn-lt"/>
              </a:rPr>
              <a:t>Provide a full year experience for first-year students through First-Year Seminar experience (UNIV 100 &amp;  UNIV101)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>
                <a:ea typeface="+mn-lt"/>
                <a:cs typeface="+mn-lt"/>
              </a:rPr>
              <a:t>Updates- </a:t>
            </a:r>
            <a:r>
              <a:rPr lang="en-US" sz="2400">
                <a:ea typeface="+mn-lt"/>
                <a:cs typeface="+mn-lt"/>
              </a:rPr>
              <a:t> </a:t>
            </a: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>
                <a:ea typeface="+mn-lt"/>
                <a:cs typeface="+mn-lt"/>
              </a:rPr>
              <a:t>Developed New Student Learning Outcomes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>
                <a:ea typeface="+mn-lt"/>
                <a:cs typeface="+mn-lt"/>
              </a:rPr>
              <a:t>Enhanced training for faculty and Peer Advisors (PAs) 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>
                <a:ea typeface="+mn-lt"/>
                <a:cs typeface="+mn-lt"/>
              </a:rPr>
              <a:t>Additional programming in spring for fall UNIV100 students, faculty, PAs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>
                <a:ea typeface="+mn-lt"/>
                <a:cs typeface="+mn-lt"/>
              </a:rPr>
              <a:t>Creation of UNIV101 course 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Expansion of UNIV100 topics and exploration of experiential learning opportunities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>
                <a:ea typeface="+mn-lt"/>
                <a:cs typeface="+mn-lt"/>
              </a:rPr>
              <a:t>Mason Impact 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>
                <a:ea typeface="+mn-lt"/>
                <a:cs typeface="+mn-lt"/>
              </a:rPr>
              <a:t>Leadership Opportunities 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>
                <a:ea typeface="+mn-lt"/>
                <a:cs typeface="+mn-lt"/>
              </a:rPr>
              <a:t>Jobs &amp; Internships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n-US" sz="160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>
                <a:ea typeface="+mn-lt"/>
                <a:cs typeface="+mn-lt"/>
              </a:rPr>
              <a:t>Next Steps- </a:t>
            </a:r>
            <a:r>
              <a:rPr lang="en-US" sz="2400">
                <a:ea typeface="+mn-lt"/>
                <a:cs typeface="+mn-lt"/>
              </a:rPr>
              <a:t>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>
                <a:ea typeface="+mn-lt"/>
                <a:cs typeface="+mn-lt"/>
              </a:rPr>
              <a:t>Team leads will be attending AAC&amp;U High Impact Practices Institute in June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>
                <a:ea typeface="+mn-lt"/>
                <a:cs typeface="+mn-lt"/>
              </a:rPr>
              <a:t>Complete UNIV101 Student Learning Outcomes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>
                <a:ea typeface="+mn-lt"/>
                <a:cs typeface="+mn-lt"/>
              </a:rPr>
              <a:t>Figure out the best way to share UNIV100 information to students who have not taken the course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F9751B-402A-4E8D-B394-F1BE101BA89C}"/>
              </a:ext>
            </a:extLst>
          </p:cNvPr>
          <p:cNvSpPr/>
          <p:nvPr/>
        </p:nvSpPr>
        <p:spPr>
          <a:xfrm>
            <a:off x="-295" y="1262156"/>
            <a:ext cx="12516415" cy="5616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0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43047-0461-47F5-B4BE-9A659E8AD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25" y="-221989"/>
            <a:ext cx="10515600" cy="1325563"/>
          </a:xfrm>
        </p:spPr>
        <p:txBody>
          <a:bodyPr/>
          <a:lstStyle/>
          <a:p>
            <a:r>
              <a:rPr lang="en-US">
                <a:cs typeface="Calibri Light"/>
              </a:rPr>
              <a:t>New Student Programming</a:t>
            </a: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F8537C-F61E-41B2-8D54-84021585C9BA}"/>
              </a:ext>
            </a:extLst>
          </p:cNvPr>
          <p:cNvSpPr/>
          <p:nvPr/>
        </p:nvSpPr>
        <p:spPr>
          <a:xfrm>
            <a:off x="-295" y="762484"/>
            <a:ext cx="12516415" cy="5616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6842276-D772-457C-99EB-BBD46F6D14E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8541" y="2410917"/>
          <a:ext cx="6410325" cy="163967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3007818088"/>
                    </a:ext>
                  </a:extLst>
                </a:gridCol>
                <a:gridCol w="1704975">
                  <a:extLst>
                    <a:ext uri="{9D8B030D-6E8A-4147-A177-3AD203B41FA5}">
                      <a16:colId xmlns:a16="http://schemas.microsoft.com/office/drawing/2014/main" val="16922625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199964028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3428407989"/>
                    </a:ext>
                  </a:extLst>
                </a:gridCol>
              </a:tblGrid>
              <a:tr h="374754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Wed Aug 21​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Thu Aug 22​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Fri Aug 23​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Sat Aug 23​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759513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pPr marL="0" lvl="0" indent="0" fontAlgn="auto">
                        <a:buNone/>
                      </a:pPr>
                      <a:endParaRPr lang="en-US" sz="11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Move In​</a:t>
                      </a:r>
                      <a:endParaRPr lang="en-US" sz="88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Family Farewell​</a:t>
                      </a:r>
                      <a:endParaRPr lang="en-US" sz="88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Club 4400​</a:t>
                      </a:r>
                      <a:endParaRPr lang="en-US" sz="85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fontAlgn="auto">
                        <a:buNone/>
                      </a:pPr>
                      <a:endParaRPr lang="en-US" sz="11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Cultural Inclusion​</a:t>
                      </a:r>
                      <a:endParaRPr lang="en-US" sz="88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Title IX Awareness​</a:t>
                      </a:r>
                      <a:endParaRPr lang="en-US" sz="88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Pep Rally​</a:t>
                      </a:r>
                      <a:endParaRPr lang="en-US" sz="88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Well-Being/ Recreation Carnival​</a:t>
                      </a:r>
                      <a:endParaRPr lang="en-US" sz="85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fontAlgn="auto">
                        <a:buNone/>
                      </a:pPr>
                      <a:endParaRPr lang="en-US" sz="11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Class photo​</a:t>
                      </a:r>
                      <a:endParaRPr lang="en-US" sz="88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Convocation &amp; Picnic​</a:t>
                      </a:r>
                      <a:endParaRPr lang="en-US" sz="88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Campus Hunts​</a:t>
                      </a:r>
                      <a:endParaRPr lang="en-US" sz="880">
                        <a:effectLst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Mason Mayhem</a:t>
                      </a: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endParaRPr lang="en-US" sz="110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fontAlgn="auto">
                        <a:buNone/>
                      </a:pPr>
                      <a:endParaRPr lang="en-US" sz="11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Movie Night​</a:t>
                      </a:r>
                      <a:endParaRPr lang="en-US" sz="88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Transfer Happy Hour​</a:t>
                      </a:r>
                      <a:endParaRPr lang="en-US" sz="880">
                        <a:effectLst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noProof="0">
                          <a:effectLst/>
                        </a:rPr>
                        <a:t>Mason Block Party </a:t>
                      </a:r>
                      <a:br>
                        <a:rPr lang="en-US" sz="1100" u="none" strike="noStrike" noProof="0">
                          <a:effectLst/>
                        </a:rPr>
                      </a:br>
                      <a:endParaRPr lang="en-US" sz="1100" u="none" strike="noStrike" noProof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43793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5AED6BD-2D17-4C3A-9A19-0E99855696F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2243" y="4938135"/>
          <a:ext cx="6513377" cy="129782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61213">
                  <a:extLst>
                    <a:ext uri="{9D8B030D-6E8A-4147-A177-3AD203B41FA5}">
                      <a16:colId xmlns:a16="http://schemas.microsoft.com/office/drawing/2014/main" val="4008928099"/>
                    </a:ext>
                  </a:extLst>
                </a:gridCol>
                <a:gridCol w="2080277">
                  <a:extLst>
                    <a:ext uri="{9D8B030D-6E8A-4147-A177-3AD203B41FA5}">
                      <a16:colId xmlns:a16="http://schemas.microsoft.com/office/drawing/2014/main" val="1205334147"/>
                    </a:ext>
                  </a:extLst>
                </a:gridCol>
                <a:gridCol w="2471887">
                  <a:extLst>
                    <a:ext uri="{9D8B030D-6E8A-4147-A177-3AD203B41FA5}">
                      <a16:colId xmlns:a16="http://schemas.microsoft.com/office/drawing/2014/main" val="3144743766"/>
                    </a:ext>
                  </a:extLst>
                </a:gridCol>
              </a:tblGrid>
              <a:tr h="302825">
                <a:tc>
                  <a:txBody>
                    <a:bodyPr/>
                    <a:lstStyle/>
                    <a:p>
                      <a:pPr fontAlgn="base"/>
                      <a:r>
                        <a:rPr lang="en-US" sz="1200">
                          <a:effectLst/>
                        </a:rPr>
                        <a:t>Orientation &amp; Preamble​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200">
                          <a:effectLst/>
                        </a:rPr>
                        <a:t>Quill Camp​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200">
                          <a:effectLst/>
                        </a:rPr>
                        <a:t>Welcome2Mason​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672192"/>
                  </a:ext>
                </a:extLst>
              </a:tr>
              <a:tr h="994996">
                <a:tc>
                  <a:txBody>
                    <a:bodyPr/>
                    <a:lstStyle/>
                    <a:p>
                      <a:pPr fontAlgn="base"/>
                      <a:r>
                        <a:rPr lang="en-US" sz="1100">
                          <a:effectLst/>
                        </a:rPr>
                        <a:t>Be able to identify at least two individuals at Mason with whom they formed a connection.​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100">
                          <a:effectLst/>
                        </a:rPr>
                        <a:t>Build relationships with peers, faculty, and staff through shared passions interests. 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100">
                          <a:effectLst/>
                        </a:rPr>
                        <a:t>Students will be able to develop a meaningful connection with at least one new peer individual during ​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the course of Welcome2Mason. ​</a:t>
                      </a:r>
                      <a:endParaRPr lang="en-US">
                        <a:effectLst/>
                      </a:endParaRPr>
                    </a:p>
                    <a:p>
                      <a:pPr fontAlgn="base"/>
                      <a:r>
                        <a:rPr lang="en-US" sz="11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177721"/>
                  </a:ext>
                </a:extLst>
              </a:tr>
            </a:tbl>
          </a:graphicData>
        </a:graphic>
      </p:graphicFrame>
      <p:pic>
        <p:nvPicPr>
          <p:cNvPr id="12" name="Picture 16">
            <a:extLst>
              <a:ext uri="{FF2B5EF4-FFF2-40B4-BE49-F238E27FC236}">
                <a16:creationId xmlns:a16="http://schemas.microsoft.com/office/drawing/2014/main" id="{FC030D4F-C07F-4811-814B-862E57821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3997" y="1448683"/>
            <a:ext cx="3412170" cy="526394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FBD6445-7B35-46A6-B611-878CD2D71EE9}"/>
              </a:ext>
            </a:extLst>
          </p:cNvPr>
          <p:cNvSpPr txBox="1"/>
          <p:nvPr/>
        </p:nvSpPr>
        <p:spPr>
          <a:xfrm>
            <a:off x="7553795" y="1551481"/>
            <a:ext cx="3542673" cy="46474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cs typeface="Arial"/>
              </a:rPr>
              <a:t>​</a:t>
            </a:r>
            <a:endParaRPr lang="en-US"/>
          </a:p>
          <a:p>
            <a:r>
              <a:rPr lang="en-US" sz="1600" b="1">
                <a:cs typeface="Arial"/>
              </a:rPr>
              <a:t>Updates- </a:t>
            </a:r>
            <a:r>
              <a:rPr lang="en-US" sz="1600">
                <a:cs typeface="Arial"/>
              </a:rPr>
              <a:t>​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ea typeface="+mn-lt"/>
                <a:cs typeface="+mn-lt"/>
              </a:rPr>
              <a:t>Revisited the Orientation and program learning outcomes  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cs typeface="Arial"/>
              </a:rPr>
              <a:t>The Preamble program is expanding one day with new student move-in taking place on Wednesday, August 21st with the addition of intentional programming​</a:t>
            </a:r>
            <a:endParaRPr lang="en-US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400">
                <a:cs typeface="Arial"/>
              </a:rPr>
              <a:t>Pilot two Quill Camp extended orientation programs this July ​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>
                <a:cs typeface="Arial"/>
              </a:rPr>
              <a:t>Camp Republic</a:t>
            </a:r>
            <a:endParaRPr lang="en-US">
              <a:cs typeface="Calibri" panose="020F0502020204030204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400">
                <a:cs typeface="Arial"/>
              </a:rPr>
              <a:t>Camp Vision</a:t>
            </a:r>
            <a:r>
              <a:rPr lang="en-US">
                <a:cs typeface="Arial"/>
              </a:rPr>
              <a:t>​</a:t>
            </a:r>
            <a:endParaRPr lang="en-US">
              <a:cs typeface="Calibri" panose="020F0502020204030204"/>
            </a:endParaRPr>
          </a:p>
          <a:p>
            <a:endParaRPr lang="en-US">
              <a:cs typeface="Arial"/>
            </a:endParaRPr>
          </a:p>
          <a:p>
            <a:r>
              <a:rPr lang="en-US" sz="1600" b="1">
                <a:cs typeface="Arial"/>
              </a:rPr>
              <a:t>Next Steps- </a:t>
            </a:r>
            <a:r>
              <a:rPr lang="en-US" sz="1600">
                <a:cs typeface="Arial"/>
              </a:rPr>
              <a:t>​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cs typeface="Arial"/>
              </a:rPr>
              <a:t>Implement changes to outcomes in 2020 first year programs​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cs typeface="Arial"/>
              </a:rPr>
              <a:t>Create initiation maps for special populations​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cs typeface="Arial"/>
              </a:rPr>
              <a:t>First-Year Advisory Board for continued collaboration and coordination​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819696-3C15-486F-B17F-7AA9A2FE53EA}"/>
              </a:ext>
            </a:extLst>
          </p:cNvPr>
          <p:cNvSpPr txBox="1"/>
          <p:nvPr/>
        </p:nvSpPr>
        <p:spPr>
          <a:xfrm>
            <a:off x="202367" y="4243466"/>
            <a:ext cx="5279036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Outcome Review:</a:t>
            </a:r>
          </a:p>
          <a:p>
            <a:r>
              <a:rPr lang="en-US" sz="1400">
                <a:cs typeface="Calibri"/>
              </a:rPr>
              <a:t>Build a supportive network of peers, faculty and staff. </a:t>
            </a:r>
          </a:p>
          <a:p>
            <a:endParaRPr lang="en-US">
              <a:cs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F55740-660C-4462-B0A4-62B6EF3FB187}"/>
              </a:ext>
            </a:extLst>
          </p:cNvPr>
          <p:cNvSpPr txBox="1"/>
          <p:nvPr/>
        </p:nvSpPr>
        <p:spPr>
          <a:xfrm>
            <a:off x="270291" y="183176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Preamble 2019: </a:t>
            </a:r>
          </a:p>
        </p:txBody>
      </p:sp>
    </p:spTree>
    <p:extLst>
      <p:ext uri="{BB962C8B-B14F-4D97-AF65-F5344CB8AC3E}">
        <p14:creationId xmlns:p14="http://schemas.microsoft.com/office/powerpoint/2010/main" val="4093912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F5932-FC38-4402-BD7E-835C805F9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" y="2863"/>
            <a:ext cx="10515600" cy="1325563"/>
          </a:xfrm>
        </p:spPr>
        <p:txBody>
          <a:bodyPr/>
          <a:lstStyle/>
          <a:p>
            <a:r>
              <a:rPr lang="en-US">
                <a:cs typeface="Calibri Light"/>
              </a:rPr>
              <a:t>First-Year Communication</a:t>
            </a: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7EADCE-0806-49DF-8EAE-B34395149926}"/>
              </a:ext>
            </a:extLst>
          </p:cNvPr>
          <p:cNvSpPr/>
          <p:nvPr/>
        </p:nvSpPr>
        <p:spPr>
          <a:xfrm>
            <a:off x="-295" y="1012320"/>
            <a:ext cx="12516415" cy="5616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6">
            <a:extLst>
              <a:ext uri="{FF2B5EF4-FFF2-40B4-BE49-F238E27FC236}">
                <a16:creationId xmlns:a16="http://schemas.microsoft.com/office/drawing/2014/main" id="{3099BF83-9CAC-4CF6-B82E-058838826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807" y="1648552"/>
            <a:ext cx="3405721" cy="5070371"/>
          </a:xfrm>
          <a:prstGeom prst="rect">
            <a:avLst/>
          </a:prstGeom>
        </p:spPr>
      </p:pic>
      <p:pic>
        <p:nvPicPr>
          <p:cNvPr id="7" name="Picture 7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0920601A-D7A6-4535-8D66-954AFBD8C8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7323" y="1769731"/>
            <a:ext cx="3480216" cy="3837754"/>
          </a:xfrm>
          <a:prstGeom prst="rect">
            <a:avLst/>
          </a:prstGeom>
        </p:spPr>
      </p:pic>
      <p:pic>
        <p:nvPicPr>
          <p:cNvPr id="9" name="Picture 9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647F5FB0-7739-4138-9A2B-6A91D26BD7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4770" y="1768785"/>
            <a:ext cx="3074232" cy="397080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57C9C27-E0DB-492B-8894-F7998EE062B4}"/>
              </a:ext>
            </a:extLst>
          </p:cNvPr>
          <p:cNvSpPr txBox="1"/>
          <p:nvPr/>
        </p:nvSpPr>
        <p:spPr>
          <a:xfrm>
            <a:off x="695794" y="1913745"/>
            <a:ext cx="3280346" cy="38779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>
                <a:cs typeface="Arial"/>
              </a:rPr>
              <a:t>Updates- </a:t>
            </a:r>
            <a:r>
              <a:rPr lang="en-US" sz="1600">
                <a:cs typeface="Arial"/>
              </a:rPr>
              <a:t>​</a:t>
            </a:r>
          </a:p>
          <a:p>
            <a:pPr>
              <a:buChar char="•"/>
            </a:pPr>
            <a:r>
              <a:rPr lang="en-US" sz="1400">
                <a:cs typeface="Arial"/>
              </a:rPr>
              <a:t>Created a master list of required and recommended actions &amp; experiences for first-year students​</a:t>
            </a:r>
          </a:p>
          <a:p>
            <a:pPr>
              <a:buChar char="•"/>
            </a:pPr>
            <a:r>
              <a:rPr lang="en-US" sz="1400">
                <a:cs typeface="Arial"/>
              </a:rPr>
              <a:t>Documented communication method recommendations and best practices in preparation of New Student Communication Coordinator position​</a:t>
            </a:r>
          </a:p>
          <a:p>
            <a:pPr>
              <a:buChar char="•"/>
            </a:pPr>
            <a:r>
              <a:rPr lang="en-US" sz="1400">
                <a:cs typeface="Arial"/>
              </a:rPr>
              <a:t>Outlined first year website content &amp; design​</a:t>
            </a:r>
          </a:p>
          <a:p>
            <a:r>
              <a:rPr lang="en-US">
                <a:cs typeface="Arial"/>
              </a:rPr>
              <a:t>​</a:t>
            </a:r>
          </a:p>
          <a:p>
            <a:r>
              <a:rPr lang="en-US" sz="1600" b="1">
                <a:cs typeface="Arial"/>
              </a:rPr>
              <a:t>Next Steps- </a:t>
            </a:r>
            <a:r>
              <a:rPr lang="en-US" sz="1600">
                <a:cs typeface="Arial"/>
              </a:rPr>
              <a:t>​</a:t>
            </a:r>
          </a:p>
          <a:p>
            <a:pPr>
              <a:buChar char="•"/>
            </a:pPr>
            <a:r>
              <a:rPr lang="en-US" sz="1400">
                <a:cs typeface="Arial"/>
              </a:rPr>
              <a:t>Continue to gather data of what is being communicated to first-year students​</a:t>
            </a:r>
          </a:p>
          <a:p>
            <a:pPr>
              <a:buChar char="•"/>
            </a:pPr>
            <a:r>
              <a:rPr lang="en-US" sz="1400">
                <a:cs typeface="Arial"/>
              </a:rPr>
              <a:t>Create communication plans for first-year special populations​</a:t>
            </a:r>
          </a:p>
          <a:p>
            <a:pPr>
              <a:buChar char="•"/>
            </a:pPr>
            <a:r>
              <a:rPr lang="en-US" sz="1400">
                <a:cs typeface="Arial"/>
              </a:rPr>
              <a:t>Establish a first-year student website​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9AE4-B88E-47E1-92F9-FA677DE89643}"/>
              </a:ext>
            </a:extLst>
          </p:cNvPr>
          <p:cNvSpPr txBox="1"/>
          <p:nvPr/>
        </p:nvSpPr>
        <p:spPr>
          <a:xfrm>
            <a:off x="4441722" y="5683044"/>
            <a:ext cx="327168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cs typeface="Calibri"/>
              </a:rPr>
              <a:t>Mock Up of Recommended Activities/Things to Do </a:t>
            </a:r>
            <a:endParaRPr lang="en-US"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6C0F22-4994-428B-ABA3-17F77C7A3591}"/>
              </a:ext>
            </a:extLst>
          </p:cNvPr>
          <p:cNvSpPr txBox="1"/>
          <p:nvPr/>
        </p:nvSpPr>
        <p:spPr>
          <a:xfrm>
            <a:off x="8400746" y="5789049"/>
            <a:ext cx="344374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/>
              <a:t>Mock Up of First-Year Website</a:t>
            </a:r>
            <a:endParaRPr lang="en-US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3958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8463B-265D-244F-B24C-ACD7C448E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054" y="210064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Questions/Comments?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C99D8-9EA4-724D-85A7-0F95A51EA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84605"/>
            <a:ext cx="10515600" cy="2692358"/>
          </a:xfrm>
        </p:spPr>
        <p:txBody>
          <a:bodyPr/>
          <a:lstStyle/>
          <a:p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How can we engage faculty and staff from the colleges/academic departments?</a:t>
            </a:r>
          </a:p>
          <a:p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What opportunities or challenges do you foresee?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1E1B59-6EA5-9245-AD45-DBAF239F81BF}"/>
              </a:ext>
            </a:extLst>
          </p:cNvPr>
          <p:cNvSpPr/>
          <p:nvPr/>
        </p:nvSpPr>
        <p:spPr>
          <a:xfrm>
            <a:off x="1" y="1440163"/>
            <a:ext cx="12192000" cy="71330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45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161</Words>
  <Application>Microsoft Macintosh PowerPoint</Application>
  <PresentationFormat>Widescreen</PresentationFormat>
  <Paragraphs>101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Student Experience Redesign – First Year Initiation Update  Undergraduate Council May 22, 2019</vt:lpstr>
      <vt:lpstr>PowerPoint Presentation</vt:lpstr>
      <vt:lpstr>Mason Initiation </vt:lpstr>
      <vt:lpstr>First-Year Seminars</vt:lpstr>
      <vt:lpstr>New Student Programming</vt:lpstr>
      <vt:lpstr>First-Year Communication</vt:lpstr>
      <vt:lpstr>Questions/Comments?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cp:lastPrinted>2019-05-22T17:57:23Z</cp:lastPrinted>
  <dcterms:created xsi:type="dcterms:W3CDTF">2019-05-22T17:32:42Z</dcterms:created>
  <dcterms:modified xsi:type="dcterms:W3CDTF">2019-05-22T17:57:49Z</dcterms:modified>
</cp:coreProperties>
</file>