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8"/>
  </p:notesMasterIdLst>
  <p:sldIdLst>
    <p:sldId id="275" r:id="rId2"/>
    <p:sldId id="260" r:id="rId3"/>
    <p:sldId id="267" r:id="rId4"/>
    <p:sldId id="268" r:id="rId5"/>
    <p:sldId id="266" r:id="rId6"/>
    <p:sldId id="276" r:id="rId7"/>
  </p:sldIdLst>
  <p:sldSz cx="12192000" cy="6858000"/>
  <p:notesSz cx="6858000" cy="9144000"/>
  <p:embeddedFontLst>
    <p:embeddedFont>
      <p:font typeface="Calibri" panose="020F0502020204030204" pitchFamily="34" charset="0"/>
      <p:regular r:id="rId9"/>
      <p:bold r:id="rId10"/>
      <p:italic r:id="rId11"/>
      <p:boldItalic r:id="rId12"/>
    </p:embeddedFont>
    <p:embeddedFont>
      <p:font typeface="Calibri Light" panose="020F0302020204030204" pitchFamily="34" charset="0"/>
      <p:regular r:id="rId13"/>
      <p:italic r:id="rId14"/>
    </p:embeddedFont>
    <p:embeddedFont>
      <p:font typeface="Montserrat" panose="020B0604020202020204" charset="0"/>
      <p:regular r:id="rId15"/>
      <p:bold r:id="rId16"/>
      <p:italic r:id="rId17"/>
      <p:boldItalic r:id="rId18"/>
    </p:embeddedFont>
    <p:embeddedFont>
      <p:font typeface="Montserrat Light" panose="020B0604020202020204" charset="0"/>
      <p:regular r:id="rId19"/>
      <p:italic r:id="rId20"/>
    </p:embeddedFont>
    <p:embeddedFont>
      <p:font typeface="Montserrat SemiBold" panose="020B0604020202020204" charset="0"/>
      <p:regular r:id="rId21"/>
      <p:bold r:id="rId22"/>
      <p:italic r:id="rId23"/>
      <p:boldItalic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484"/>
    <p:restoredTop sz="34973" autoAdjust="0"/>
  </p:normalViewPr>
  <p:slideViewPr>
    <p:cSldViewPr snapToGrid="0" snapToObjects="1">
      <p:cViewPr varScale="1">
        <p:scale>
          <a:sx n="23" d="100"/>
          <a:sy n="23" d="100"/>
        </p:scale>
        <p:origin x="2420" y="32"/>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font" Target="fonts/font5.fntdata"/><Relationship Id="rId18" Type="http://schemas.openxmlformats.org/officeDocument/2006/relationships/font" Target="fonts/font10.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13.fntdata"/><Relationship Id="rId7" Type="http://schemas.openxmlformats.org/officeDocument/2006/relationships/slide" Target="slides/slide6.xml"/><Relationship Id="rId12" Type="http://schemas.openxmlformats.org/officeDocument/2006/relationships/font" Target="fonts/font4.fntdata"/><Relationship Id="rId17" Type="http://schemas.openxmlformats.org/officeDocument/2006/relationships/font" Target="fonts/font9.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8.fntdata"/><Relationship Id="rId20"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3.fntdata"/><Relationship Id="rId24" Type="http://schemas.openxmlformats.org/officeDocument/2006/relationships/font" Target="fonts/font16.fntdata"/><Relationship Id="rId5" Type="http://schemas.openxmlformats.org/officeDocument/2006/relationships/slide" Target="slides/slide4.xml"/><Relationship Id="rId15" Type="http://schemas.openxmlformats.org/officeDocument/2006/relationships/font" Target="fonts/font7.fntdata"/><Relationship Id="rId23" Type="http://schemas.openxmlformats.org/officeDocument/2006/relationships/font" Target="fonts/font15.fntdata"/><Relationship Id="rId28" Type="http://schemas.openxmlformats.org/officeDocument/2006/relationships/tableStyles" Target="tableStyles.xml"/><Relationship Id="rId10" Type="http://schemas.openxmlformats.org/officeDocument/2006/relationships/font" Target="fonts/font2.fntdata"/><Relationship Id="rId19"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font" Target="fonts/font1.fntdata"/><Relationship Id="rId14" Type="http://schemas.openxmlformats.org/officeDocument/2006/relationships/font" Target="fonts/font6.fntdata"/><Relationship Id="rId22" Type="http://schemas.openxmlformats.org/officeDocument/2006/relationships/font" Target="fonts/font14.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A78E4F-A751-0F47-8990-9E8BE3008E92}" type="datetimeFigureOut">
              <a:rPr lang="en-US" smtClean="0"/>
              <a:t>1/18/2022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32E-05B6-CE4F-9474-28FE353F1BBF}" type="slidenum">
              <a:rPr lang="en-US" smtClean="0"/>
              <a:t>‹#›</a:t>
            </a:fld>
            <a:endParaRPr lang="en-US"/>
          </a:p>
        </p:txBody>
      </p:sp>
    </p:spTree>
    <p:extLst>
      <p:ext uri="{BB962C8B-B14F-4D97-AF65-F5344CB8AC3E}">
        <p14:creationId xmlns:p14="http://schemas.microsoft.com/office/powerpoint/2010/main" val="10740650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1" i="0" u="none" strike="noStrike" kern="1200" dirty="0">
                <a:solidFill>
                  <a:schemeClr val="tx1"/>
                </a:solidFill>
                <a:effectLst/>
                <a:latin typeface="+mn-lt"/>
                <a:ea typeface="+mn-ea"/>
                <a:cs typeface="+mn-cs"/>
              </a:rPr>
              <a:t>We are a fairly large College and unique in our structure. </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Unlike most academic units, </a:t>
            </a:r>
            <a:r>
              <a:rPr lang="en-US" sz="1200" b="1" i="0" u="none" strike="noStrike" kern="1200" dirty="0">
                <a:solidFill>
                  <a:schemeClr val="tx1"/>
                </a:solidFill>
                <a:effectLst/>
                <a:latin typeface="+mn-lt"/>
                <a:ea typeface="+mn-ea"/>
                <a:cs typeface="+mn-cs"/>
              </a:rPr>
              <a:t>we have significantly more graduate students than undergraduates </a:t>
            </a:r>
            <a:r>
              <a:rPr lang="en-US" sz="1200" b="0" i="0" u="none" strike="noStrike" kern="1200" dirty="0">
                <a:solidFill>
                  <a:schemeClr val="tx1"/>
                </a:solidFill>
                <a:effectLst/>
                <a:latin typeface="+mn-lt"/>
                <a:ea typeface="+mn-ea"/>
                <a:cs typeface="+mn-cs"/>
              </a:rPr>
              <a:t>and all of our programs (or majors) are housed within one of our three schools.   No departments, so the largest SOED has sub divisions in which common programs are included</a:t>
            </a:r>
            <a:endParaRPr lang="en-US" sz="1200" b="0" i="0" kern="1200" dirty="0">
              <a:solidFill>
                <a:schemeClr val="tx1"/>
              </a:solidFill>
              <a:effectLst/>
              <a:latin typeface="+mn-lt"/>
              <a:ea typeface="+mn-ea"/>
              <a:cs typeface="+mn-cs"/>
            </a:endParaRPr>
          </a:p>
          <a:p>
            <a:pPr rtl="0" fontAlgn="base"/>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SOED: BSED in ELED, ECDL, EDSE, PHED</a:t>
            </a:r>
          </a:p>
          <a:p>
            <a:pPr rtl="0" fontAlgn="base"/>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SRTM: BS in SPMG, RMGT, TEM</a:t>
            </a:r>
          </a:p>
          <a:p>
            <a:pPr rtl="0" fontAlgn="base"/>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SOK: BS in KINE</a:t>
            </a:r>
          </a:p>
          <a:p>
            <a:pPr rtl="0" fontAlgn="base"/>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Minors (21):  ASL, Sport Communication/Analytics/Diplomacy, Hospitality Mgt, and Ed Psych</a:t>
            </a:r>
          </a:p>
          <a:p>
            <a:pPr rtl="0" fontAlgn="base"/>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School Directors, Division Directors, Academic Program Coordinators</a:t>
            </a:r>
          </a:p>
          <a:p>
            <a:pPr rtl="0" fontAlgn="base"/>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59FFF32E-05B6-CE4F-9474-28FE353F1BBF}" type="slidenum">
              <a:rPr lang="en-US" smtClean="0"/>
              <a:t>2</a:t>
            </a:fld>
            <a:endParaRPr lang="en-US"/>
          </a:p>
        </p:txBody>
      </p:sp>
    </p:spTree>
    <p:extLst>
      <p:ext uri="{BB962C8B-B14F-4D97-AF65-F5344CB8AC3E}">
        <p14:creationId xmlns:p14="http://schemas.microsoft.com/office/powerpoint/2010/main" val="37944079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dirty="0"/>
              <a:t>Curriculum begins with the faculty; ultimately processed by the Office of Student and Academic Affairs</a:t>
            </a:r>
          </a:p>
          <a:p>
            <a:pPr rtl="0" fontAlgn="base"/>
            <a:endParaRPr lang="en-US" dirty="0"/>
          </a:p>
          <a:p>
            <a:pPr rtl="0" fontAlgn="base"/>
            <a:r>
              <a:rPr lang="en-US" dirty="0"/>
              <a:t>Members elected by the faculty, two-year staggered terms; chair selected by the committee</a:t>
            </a:r>
          </a:p>
          <a:p>
            <a:pPr rtl="0" fontAlgn="base"/>
            <a:endParaRPr lang="en-US" dirty="0"/>
          </a:p>
          <a:p>
            <a:pPr rtl="0" fontAlgn="base"/>
            <a:r>
              <a:rPr lang="en-US" dirty="0"/>
              <a:t>Tone and tenor varies (some virtual with google drive, some zoom, some combo) - Common purposes</a:t>
            </a:r>
          </a:p>
          <a:p>
            <a:pPr rtl="0" fontAlgn="base"/>
            <a:r>
              <a:rPr lang="en-US" dirty="0"/>
              <a:t>Conversations are robust;  Meet at least once per month</a:t>
            </a:r>
          </a:p>
          <a:p>
            <a:pPr rtl="0" fontAlgn="base"/>
            <a:endParaRPr lang="en-US" dirty="0"/>
          </a:p>
          <a:p>
            <a:pPr rtl="0" fontAlgn="base"/>
            <a:r>
              <a:rPr lang="en-US" dirty="0"/>
              <a:t>Invite Accreditation, External Reporting, Licensure, Academic Affairs Coordinator (Julia Adams), faculty</a:t>
            </a:r>
          </a:p>
          <a:p>
            <a:pPr rtl="0" fontAlgn="base"/>
            <a:endParaRPr lang="en-US" dirty="0"/>
          </a:p>
          <a:p>
            <a:pPr rtl="0" fontAlgn="base"/>
            <a:r>
              <a:rPr lang="en-US" dirty="0"/>
              <a:t>Minutes are distributed to all CEHD faculty and staff – complementary programs, this provides time for comment pre-preparation for GC, UGC, or Mason Core </a:t>
            </a:r>
          </a:p>
          <a:p>
            <a:pPr rtl="0" fontAlgn="base"/>
            <a:endParaRPr lang="en-US" dirty="0"/>
          </a:p>
          <a:p>
            <a:pPr rtl="0" fontAlgn="base"/>
            <a:r>
              <a:rPr lang="en-US" dirty="0"/>
              <a:t>Once through UGC or Mason Core, share the outcomes of meetings in </a:t>
            </a:r>
            <a:r>
              <a:rPr lang="en-US" i="1" dirty="0"/>
              <a:t>The 2200 </a:t>
            </a:r>
            <a:r>
              <a:rPr lang="en-US" i="0" dirty="0"/>
              <a:t>(weekly e-digest for faculty/staff) with highlights in student edition</a:t>
            </a:r>
            <a:endParaRPr lang="en-US" dirty="0"/>
          </a:p>
        </p:txBody>
      </p:sp>
      <p:sp>
        <p:nvSpPr>
          <p:cNvPr id="4" name="Slide Number Placeholder 3"/>
          <p:cNvSpPr>
            <a:spLocks noGrp="1"/>
          </p:cNvSpPr>
          <p:nvPr>
            <p:ph type="sldNum" sz="quarter" idx="5"/>
          </p:nvPr>
        </p:nvSpPr>
        <p:spPr/>
        <p:txBody>
          <a:bodyPr/>
          <a:lstStyle/>
          <a:p>
            <a:fld id="{59FFF32E-05B6-CE4F-9474-28FE353F1BBF}" type="slidenum">
              <a:rPr lang="en-US" smtClean="0"/>
              <a:t>3</a:t>
            </a:fld>
            <a:endParaRPr lang="en-US"/>
          </a:p>
        </p:txBody>
      </p:sp>
    </p:spTree>
    <p:extLst>
      <p:ext uri="{BB962C8B-B14F-4D97-AF65-F5344CB8AC3E}">
        <p14:creationId xmlns:p14="http://schemas.microsoft.com/office/powerpoint/2010/main" val="39928314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Cehd.gmu.edu/</a:t>
            </a:r>
            <a:r>
              <a:rPr lang="en-US" sz="1200" b="0" i="0" u="none" strike="noStrike" kern="1200" dirty="0" err="1">
                <a:solidFill>
                  <a:schemeClr val="tx1"/>
                </a:solidFill>
                <a:effectLst/>
                <a:latin typeface="+mn-lt"/>
                <a:ea typeface="+mn-ea"/>
                <a:cs typeface="+mn-cs"/>
              </a:rPr>
              <a:t>saa</a:t>
            </a:r>
            <a:r>
              <a:rPr lang="en-US" sz="1200" b="0" i="0" u="none" strike="noStrike" kern="1200" dirty="0">
                <a:solidFill>
                  <a:schemeClr val="tx1"/>
                </a:solidFill>
                <a:effectLst/>
                <a:latin typeface="+mn-lt"/>
                <a:ea typeface="+mn-ea"/>
                <a:cs typeface="+mn-cs"/>
              </a:rPr>
              <a:t>/academic-affairs  (one stop shop)</a:t>
            </a: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Pride in our syllabi and the intent and development/modifications of our curricula (iterative feedback)</a:t>
            </a: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Varied resources, including guides to review curricula, syllabi templates and review process and timelines</a:t>
            </a: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Online and Standard Syllabus Templates: updated annually.  If new or revised course, must use new template; otherwise, changes emailed to all faculty to, in turn, communicate to students and embed in syllabi moving forward (e.g., change in Mandatory Reporting with addition of Sexual Harassment and terminology as Non-Confidential employees).  </a:t>
            </a:r>
          </a:p>
          <a:p>
            <a:pPr rtl="0" fontAlgn="base"/>
            <a:endParaRPr lang="en-US" sz="1200" b="0" i="0" u="none" strike="noStrike" kern="1200" dirty="0">
              <a:solidFill>
                <a:schemeClr val="tx1"/>
              </a:solidFill>
              <a:effectLst/>
              <a:latin typeface="+mn-lt"/>
              <a:ea typeface="+mn-ea"/>
              <a:cs typeface="+mn-cs"/>
            </a:endParaRPr>
          </a:p>
          <a:p>
            <a:pPr rtl="0" fontAlgn="base"/>
            <a:endParaRPr lang="en-US" sz="1200" b="0" i="0" u="none" strike="noStrike"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​Not unlike graduation, this (UGC) isn’t always the end: it’s only the beginning.  I coordinate with Susan Woodruff and Matt Smith to navigate SCHEV and SACS.  </a:t>
            </a:r>
          </a:p>
          <a:p>
            <a:br>
              <a:rPr lang="en-US" dirty="0"/>
            </a:br>
            <a:r>
              <a:rPr lang="en-US" dirty="0"/>
              <a:t>Currently and still “down” our Assistant Dean for AA.</a:t>
            </a:r>
          </a:p>
        </p:txBody>
      </p:sp>
      <p:sp>
        <p:nvSpPr>
          <p:cNvPr id="4" name="Slide Number Placeholder 3"/>
          <p:cNvSpPr>
            <a:spLocks noGrp="1"/>
          </p:cNvSpPr>
          <p:nvPr>
            <p:ph type="sldNum" sz="quarter" idx="5"/>
          </p:nvPr>
        </p:nvSpPr>
        <p:spPr/>
        <p:txBody>
          <a:bodyPr/>
          <a:lstStyle/>
          <a:p>
            <a:fld id="{59FFF32E-05B6-CE4F-9474-28FE353F1BBF}" type="slidenum">
              <a:rPr lang="en-US" smtClean="0"/>
              <a:t>4</a:t>
            </a:fld>
            <a:endParaRPr lang="en-US"/>
          </a:p>
        </p:txBody>
      </p:sp>
    </p:spTree>
    <p:extLst>
      <p:ext uri="{BB962C8B-B14F-4D97-AF65-F5344CB8AC3E}">
        <p14:creationId xmlns:p14="http://schemas.microsoft.com/office/powerpoint/2010/main" val="34355388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solidFill>
                  <a:schemeClr val="bg1"/>
                </a:solidFill>
                <a:latin typeface="Montserrat Light" pitchFamily="2" charset="77"/>
              </a:rPr>
              <a:t>Successful students learn as much outside the classroom as they do inside it. We want them to:</a:t>
            </a:r>
          </a:p>
          <a:p>
            <a:pPr algn="l"/>
            <a:endParaRPr lang="en-US" dirty="0">
              <a:solidFill>
                <a:schemeClr val="bg1"/>
              </a:solidFill>
              <a:latin typeface="Montserrat Light" pitchFamily="2" charset="77"/>
            </a:endParaRPr>
          </a:p>
          <a:p>
            <a:pPr rtl="0" fontAlgn="base"/>
            <a:r>
              <a:rPr lang="en-US" sz="1200" b="0" i="0" u="none" strike="noStrike" kern="1200" dirty="0">
                <a:solidFill>
                  <a:schemeClr val="tx1"/>
                </a:solidFill>
                <a:effectLst/>
                <a:latin typeface="+mn-lt"/>
                <a:ea typeface="+mn-ea"/>
                <a:cs typeface="+mn-cs"/>
              </a:rPr>
              <a:t>Orientations, The 2200, etc.</a:t>
            </a: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Being informed is about staying in the know. Don’t be a stranger in your own home! Know the rules. The student experience is governed by a set of policies and procedures that can be found in the </a:t>
            </a:r>
            <a:r>
              <a:rPr lang="en-US" sz="1200" b="1" i="0" u="none" strike="noStrike" kern="1200" dirty="0">
                <a:solidFill>
                  <a:schemeClr val="tx1"/>
                </a:solidFill>
                <a:effectLst/>
                <a:latin typeface="+mn-lt"/>
                <a:ea typeface="+mn-ea"/>
                <a:cs typeface="+mn-cs"/>
              </a:rPr>
              <a:t>University Catalog</a:t>
            </a:r>
            <a:r>
              <a:rPr lang="en-US" sz="1200" b="0" i="0" u="none" strike="noStrike" kern="1200" dirty="0">
                <a:solidFill>
                  <a:schemeClr val="tx1"/>
                </a:solidFill>
                <a:effectLst/>
                <a:latin typeface="+mn-lt"/>
                <a:ea typeface="+mn-ea"/>
                <a:cs typeface="+mn-cs"/>
              </a:rPr>
              <a:t>. Not knowing is not a well-received excuse on campus. There are policies for everything! </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Just as the Catalog helps us to understand and navigate the University and the College, the </a:t>
            </a:r>
            <a:r>
              <a:rPr lang="en-US" sz="1200" b="1" i="0" u="none" strike="noStrike" kern="1200" dirty="0">
                <a:solidFill>
                  <a:schemeClr val="tx1"/>
                </a:solidFill>
                <a:effectLst/>
                <a:latin typeface="+mn-lt"/>
                <a:ea typeface="+mn-ea"/>
                <a:cs typeface="+mn-cs"/>
              </a:rPr>
              <a:t>class syllabus </a:t>
            </a:r>
            <a:r>
              <a:rPr lang="en-US" sz="1200" b="0" i="0" u="none" strike="noStrike" kern="1200" dirty="0">
                <a:solidFill>
                  <a:schemeClr val="tx1"/>
                </a:solidFill>
                <a:effectLst/>
                <a:latin typeface="+mn-lt"/>
                <a:ea typeface="+mn-ea"/>
                <a:cs typeface="+mn-cs"/>
              </a:rPr>
              <a:t>governs the individual class. The class syllabus informs the students of not only major assignments and deadlines but also the class attendance policy and grading. </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We communicate with students through their </a:t>
            </a:r>
            <a:r>
              <a:rPr lang="en-US" sz="1200" b="1" i="0" u="none" strike="noStrike" kern="1200" dirty="0">
                <a:solidFill>
                  <a:schemeClr val="tx1"/>
                </a:solidFill>
                <a:effectLst/>
                <a:latin typeface="+mn-lt"/>
                <a:ea typeface="+mn-ea"/>
                <a:cs typeface="+mn-cs"/>
              </a:rPr>
              <a:t>Mason email</a:t>
            </a:r>
            <a:r>
              <a:rPr lang="en-US" sz="1200" b="0" i="0" u="none" strike="noStrike" kern="1200" dirty="0">
                <a:solidFill>
                  <a:schemeClr val="tx1"/>
                </a:solidFill>
                <a:effectLst/>
                <a:latin typeface="+mn-lt"/>
                <a:ea typeface="+mn-ea"/>
                <a:cs typeface="+mn-cs"/>
              </a:rPr>
              <a:t>. Check it daily! Don’t miss out on opportunities. They can be costly. </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Read </a:t>
            </a:r>
            <a:r>
              <a:rPr lang="en-US" sz="1200" b="1" i="1" u="none" strike="noStrike" kern="1200" dirty="0">
                <a:solidFill>
                  <a:schemeClr val="tx1"/>
                </a:solidFill>
                <a:effectLst/>
                <a:latin typeface="+mn-lt"/>
                <a:ea typeface="+mn-ea"/>
                <a:cs typeface="+mn-cs"/>
              </a:rPr>
              <a:t>The 2200</a:t>
            </a:r>
            <a:r>
              <a:rPr lang="en-US" sz="1200" b="0" i="1" u="none" strike="noStrike" kern="1200" dirty="0">
                <a:solidFill>
                  <a:schemeClr val="tx1"/>
                </a:solidFill>
                <a:effectLst/>
                <a:latin typeface="+mn-lt"/>
                <a:ea typeface="+mn-ea"/>
                <a:cs typeface="+mn-cs"/>
              </a:rPr>
              <a:t>, a </a:t>
            </a:r>
            <a:r>
              <a:rPr lang="en-US" sz="1200" b="0" i="0" u="none" strike="noStrike" kern="1200" dirty="0">
                <a:solidFill>
                  <a:schemeClr val="tx1"/>
                </a:solidFill>
                <a:effectLst/>
                <a:latin typeface="+mn-lt"/>
                <a:ea typeface="+mn-ea"/>
                <a:cs typeface="+mn-cs"/>
              </a:rPr>
              <a:t>weekly e-news digest that tells students the happenings within the College and around campus, including events and important deadlines.</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Read/Subscribe to the </a:t>
            </a:r>
            <a:r>
              <a:rPr lang="en-US" sz="1200" b="1" i="0" u="none" strike="noStrike" kern="1200" dirty="0">
                <a:solidFill>
                  <a:schemeClr val="tx1"/>
                </a:solidFill>
                <a:effectLst/>
                <a:latin typeface="+mn-lt"/>
                <a:ea typeface="+mn-ea"/>
                <a:cs typeface="+mn-cs"/>
              </a:rPr>
              <a:t>Student Success Blog</a:t>
            </a:r>
            <a:r>
              <a:rPr lang="en-US" sz="1200" b="0" i="0" u="none" strike="noStrike" kern="1200" dirty="0">
                <a:solidFill>
                  <a:schemeClr val="tx1"/>
                </a:solidFill>
                <a:effectLst/>
                <a:latin typeface="+mn-lt"/>
                <a:ea typeface="+mn-ea"/>
                <a:cs typeface="+mn-cs"/>
              </a:rPr>
              <a:t>. Here’s where we share job opportunities, blog about topics of interests, and share success stories. You can subscribe too! </a:t>
            </a:r>
            <a:r>
              <a:rPr lang="en-US" sz="1200" b="0" i="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59FFF32E-05B6-CE4F-9474-28FE353F1BBF}" type="slidenum">
              <a:rPr lang="en-US" smtClean="0"/>
              <a:t>5</a:t>
            </a:fld>
            <a:endParaRPr lang="en-US"/>
          </a:p>
        </p:txBody>
      </p:sp>
    </p:spTree>
    <p:extLst>
      <p:ext uri="{BB962C8B-B14F-4D97-AF65-F5344CB8AC3E}">
        <p14:creationId xmlns:p14="http://schemas.microsoft.com/office/powerpoint/2010/main" val="26622546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B8935-9570-684D-875F-D92CCDB4F05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80317A7-9BCB-714C-83DC-0D5FD299998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EA5C651-71F6-504B-B8C4-5B6190ED8750}"/>
              </a:ext>
            </a:extLst>
          </p:cNvPr>
          <p:cNvSpPr>
            <a:spLocks noGrp="1"/>
          </p:cNvSpPr>
          <p:nvPr>
            <p:ph type="dt" sz="half" idx="10"/>
          </p:nvPr>
        </p:nvSpPr>
        <p:spPr/>
        <p:txBody>
          <a:bodyPr/>
          <a:lstStyle/>
          <a:p>
            <a:fld id="{F48C9C36-6B16-E545-B178-8F43EC44675F}" type="datetimeFigureOut">
              <a:rPr lang="en-US" smtClean="0"/>
              <a:t>1/18/2022</a:t>
            </a:fld>
            <a:endParaRPr lang="en-US"/>
          </a:p>
        </p:txBody>
      </p:sp>
      <p:sp>
        <p:nvSpPr>
          <p:cNvPr id="5" name="Footer Placeholder 4">
            <a:extLst>
              <a:ext uri="{FF2B5EF4-FFF2-40B4-BE49-F238E27FC236}">
                <a16:creationId xmlns:a16="http://schemas.microsoft.com/office/drawing/2014/main" id="{B0CC09A8-B476-E047-AB81-655F5B2290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2CD286-77BB-A140-86C5-86E7EC548488}"/>
              </a:ext>
            </a:extLst>
          </p:cNvPr>
          <p:cNvSpPr>
            <a:spLocks noGrp="1"/>
          </p:cNvSpPr>
          <p:nvPr>
            <p:ph type="sldNum" sz="quarter" idx="12"/>
          </p:nvPr>
        </p:nvSpPr>
        <p:spPr/>
        <p:txBody>
          <a:bodyPr/>
          <a:lstStyle/>
          <a:p>
            <a:fld id="{E62AA0DA-15CE-6B43-B54C-B6414792D833}" type="slidenum">
              <a:rPr lang="en-US" smtClean="0"/>
              <a:t>‹#›</a:t>
            </a:fld>
            <a:endParaRPr lang="en-US"/>
          </a:p>
        </p:txBody>
      </p:sp>
    </p:spTree>
    <p:extLst>
      <p:ext uri="{BB962C8B-B14F-4D97-AF65-F5344CB8AC3E}">
        <p14:creationId xmlns:p14="http://schemas.microsoft.com/office/powerpoint/2010/main" val="6728799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FCC3A-15EC-2247-BB52-68B6F47F339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DC5443A-EA32-6A42-9F1F-F42498E7DBA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7F0BF6-CCDF-3F4A-9EEE-E1065A00F790}"/>
              </a:ext>
            </a:extLst>
          </p:cNvPr>
          <p:cNvSpPr>
            <a:spLocks noGrp="1"/>
          </p:cNvSpPr>
          <p:nvPr>
            <p:ph type="dt" sz="half" idx="10"/>
          </p:nvPr>
        </p:nvSpPr>
        <p:spPr/>
        <p:txBody>
          <a:bodyPr/>
          <a:lstStyle/>
          <a:p>
            <a:fld id="{F48C9C36-6B16-E545-B178-8F43EC44675F}" type="datetimeFigureOut">
              <a:rPr lang="en-US" smtClean="0"/>
              <a:t>1/18/2022</a:t>
            </a:fld>
            <a:endParaRPr lang="en-US"/>
          </a:p>
        </p:txBody>
      </p:sp>
      <p:sp>
        <p:nvSpPr>
          <p:cNvPr id="5" name="Footer Placeholder 4">
            <a:extLst>
              <a:ext uri="{FF2B5EF4-FFF2-40B4-BE49-F238E27FC236}">
                <a16:creationId xmlns:a16="http://schemas.microsoft.com/office/drawing/2014/main" id="{9C9ABA9D-D229-E54D-A457-D50318652B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D7199E-FA7A-AB47-A67F-E8E17B81659E}"/>
              </a:ext>
            </a:extLst>
          </p:cNvPr>
          <p:cNvSpPr>
            <a:spLocks noGrp="1"/>
          </p:cNvSpPr>
          <p:nvPr>
            <p:ph type="sldNum" sz="quarter" idx="12"/>
          </p:nvPr>
        </p:nvSpPr>
        <p:spPr/>
        <p:txBody>
          <a:bodyPr/>
          <a:lstStyle/>
          <a:p>
            <a:fld id="{E62AA0DA-15CE-6B43-B54C-B6414792D833}" type="slidenum">
              <a:rPr lang="en-US" smtClean="0"/>
              <a:t>‹#›</a:t>
            </a:fld>
            <a:endParaRPr lang="en-US"/>
          </a:p>
        </p:txBody>
      </p:sp>
    </p:spTree>
    <p:extLst>
      <p:ext uri="{BB962C8B-B14F-4D97-AF65-F5344CB8AC3E}">
        <p14:creationId xmlns:p14="http://schemas.microsoft.com/office/powerpoint/2010/main" val="1581765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314C33-F7CC-5749-BFAE-1FD626D43E0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538338C-BC86-1A41-81C0-6EEBBC95FD2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4FD76D-BF49-CE4C-98FA-FEA26D429767}"/>
              </a:ext>
            </a:extLst>
          </p:cNvPr>
          <p:cNvSpPr>
            <a:spLocks noGrp="1"/>
          </p:cNvSpPr>
          <p:nvPr>
            <p:ph type="dt" sz="half" idx="10"/>
          </p:nvPr>
        </p:nvSpPr>
        <p:spPr/>
        <p:txBody>
          <a:bodyPr/>
          <a:lstStyle/>
          <a:p>
            <a:fld id="{F48C9C36-6B16-E545-B178-8F43EC44675F}" type="datetimeFigureOut">
              <a:rPr lang="en-US" smtClean="0"/>
              <a:t>1/18/2022</a:t>
            </a:fld>
            <a:endParaRPr lang="en-US"/>
          </a:p>
        </p:txBody>
      </p:sp>
      <p:sp>
        <p:nvSpPr>
          <p:cNvPr id="5" name="Footer Placeholder 4">
            <a:extLst>
              <a:ext uri="{FF2B5EF4-FFF2-40B4-BE49-F238E27FC236}">
                <a16:creationId xmlns:a16="http://schemas.microsoft.com/office/drawing/2014/main" id="{02396EE9-9195-BB48-9462-62B15BB4FD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B49B2E-F113-274C-9CE6-F692BD94EE82}"/>
              </a:ext>
            </a:extLst>
          </p:cNvPr>
          <p:cNvSpPr>
            <a:spLocks noGrp="1"/>
          </p:cNvSpPr>
          <p:nvPr>
            <p:ph type="sldNum" sz="quarter" idx="12"/>
          </p:nvPr>
        </p:nvSpPr>
        <p:spPr/>
        <p:txBody>
          <a:bodyPr/>
          <a:lstStyle/>
          <a:p>
            <a:fld id="{E62AA0DA-15CE-6B43-B54C-B6414792D833}" type="slidenum">
              <a:rPr lang="en-US" smtClean="0"/>
              <a:t>‹#›</a:t>
            </a:fld>
            <a:endParaRPr lang="en-US"/>
          </a:p>
        </p:txBody>
      </p:sp>
    </p:spTree>
    <p:extLst>
      <p:ext uri="{BB962C8B-B14F-4D97-AF65-F5344CB8AC3E}">
        <p14:creationId xmlns:p14="http://schemas.microsoft.com/office/powerpoint/2010/main" val="23889296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7A7B6-0EE4-9E4E-990E-7C28912FC4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055318-BCA2-E24F-AC8C-2CE503B6261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571078-C10E-204F-A399-9E181302123E}"/>
              </a:ext>
            </a:extLst>
          </p:cNvPr>
          <p:cNvSpPr>
            <a:spLocks noGrp="1"/>
          </p:cNvSpPr>
          <p:nvPr>
            <p:ph type="dt" sz="half" idx="10"/>
          </p:nvPr>
        </p:nvSpPr>
        <p:spPr/>
        <p:txBody>
          <a:bodyPr/>
          <a:lstStyle/>
          <a:p>
            <a:fld id="{F48C9C36-6B16-E545-B178-8F43EC44675F}" type="datetimeFigureOut">
              <a:rPr lang="en-US" smtClean="0"/>
              <a:t>1/18/2022</a:t>
            </a:fld>
            <a:endParaRPr lang="en-US"/>
          </a:p>
        </p:txBody>
      </p:sp>
      <p:sp>
        <p:nvSpPr>
          <p:cNvPr id="5" name="Footer Placeholder 4">
            <a:extLst>
              <a:ext uri="{FF2B5EF4-FFF2-40B4-BE49-F238E27FC236}">
                <a16:creationId xmlns:a16="http://schemas.microsoft.com/office/drawing/2014/main" id="{A1D96ACF-016D-0C4B-A1DF-F38A183BE9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2554D3-0B85-A647-AE4C-A268373326EF}"/>
              </a:ext>
            </a:extLst>
          </p:cNvPr>
          <p:cNvSpPr>
            <a:spLocks noGrp="1"/>
          </p:cNvSpPr>
          <p:nvPr>
            <p:ph type="sldNum" sz="quarter" idx="12"/>
          </p:nvPr>
        </p:nvSpPr>
        <p:spPr/>
        <p:txBody>
          <a:bodyPr/>
          <a:lstStyle/>
          <a:p>
            <a:fld id="{E62AA0DA-15CE-6B43-B54C-B6414792D833}" type="slidenum">
              <a:rPr lang="en-US" smtClean="0"/>
              <a:t>‹#›</a:t>
            </a:fld>
            <a:endParaRPr lang="en-US"/>
          </a:p>
        </p:txBody>
      </p:sp>
    </p:spTree>
    <p:extLst>
      <p:ext uri="{BB962C8B-B14F-4D97-AF65-F5344CB8AC3E}">
        <p14:creationId xmlns:p14="http://schemas.microsoft.com/office/powerpoint/2010/main" val="28280304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069A1-6908-EA46-A21E-180C6EC3BCF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D95310C-4869-484E-8AB3-93DC567FC4A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09371D-B7D9-A848-B7B3-04F6B38AB223}"/>
              </a:ext>
            </a:extLst>
          </p:cNvPr>
          <p:cNvSpPr>
            <a:spLocks noGrp="1"/>
          </p:cNvSpPr>
          <p:nvPr>
            <p:ph type="dt" sz="half" idx="10"/>
          </p:nvPr>
        </p:nvSpPr>
        <p:spPr/>
        <p:txBody>
          <a:bodyPr/>
          <a:lstStyle/>
          <a:p>
            <a:fld id="{F48C9C36-6B16-E545-B178-8F43EC44675F}" type="datetimeFigureOut">
              <a:rPr lang="en-US" smtClean="0"/>
              <a:t>1/18/2022</a:t>
            </a:fld>
            <a:endParaRPr lang="en-US"/>
          </a:p>
        </p:txBody>
      </p:sp>
      <p:sp>
        <p:nvSpPr>
          <p:cNvPr id="5" name="Footer Placeholder 4">
            <a:extLst>
              <a:ext uri="{FF2B5EF4-FFF2-40B4-BE49-F238E27FC236}">
                <a16:creationId xmlns:a16="http://schemas.microsoft.com/office/drawing/2014/main" id="{07BB36AA-3C29-E447-B9B1-C6B326358D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897D27-0FA3-3648-9439-6F4D307DF61E}"/>
              </a:ext>
            </a:extLst>
          </p:cNvPr>
          <p:cNvSpPr>
            <a:spLocks noGrp="1"/>
          </p:cNvSpPr>
          <p:nvPr>
            <p:ph type="sldNum" sz="quarter" idx="12"/>
          </p:nvPr>
        </p:nvSpPr>
        <p:spPr/>
        <p:txBody>
          <a:bodyPr/>
          <a:lstStyle/>
          <a:p>
            <a:fld id="{E62AA0DA-15CE-6B43-B54C-B6414792D833}" type="slidenum">
              <a:rPr lang="en-US" smtClean="0"/>
              <a:t>‹#›</a:t>
            </a:fld>
            <a:endParaRPr lang="en-US"/>
          </a:p>
        </p:txBody>
      </p:sp>
    </p:spTree>
    <p:extLst>
      <p:ext uri="{BB962C8B-B14F-4D97-AF65-F5344CB8AC3E}">
        <p14:creationId xmlns:p14="http://schemas.microsoft.com/office/powerpoint/2010/main" val="28830780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58707-865E-5C49-B8AC-8D5D0BF7E8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93417B-F70C-1145-9107-93551F8CA6C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C12F716-C41B-0B4E-928D-B9E71406EA7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E4BA13A-0223-8F43-9045-34413D55DE28}"/>
              </a:ext>
            </a:extLst>
          </p:cNvPr>
          <p:cNvSpPr>
            <a:spLocks noGrp="1"/>
          </p:cNvSpPr>
          <p:nvPr>
            <p:ph type="dt" sz="half" idx="10"/>
          </p:nvPr>
        </p:nvSpPr>
        <p:spPr/>
        <p:txBody>
          <a:bodyPr/>
          <a:lstStyle/>
          <a:p>
            <a:fld id="{F48C9C36-6B16-E545-B178-8F43EC44675F}" type="datetimeFigureOut">
              <a:rPr lang="en-US" smtClean="0"/>
              <a:t>1/18/2022</a:t>
            </a:fld>
            <a:endParaRPr lang="en-US"/>
          </a:p>
        </p:txBody>
      </p:sp>
      <p:sp>
        <p:nvSpPr>
          <p:cNvPr id="6" name="Footer Placeholder 5">
            <a:extLst>
              <a:ext uri="{FF2B5EF4-FFF2-40B4-BE49-F238E27FC236}">
                <a16:creationId xmlns:a16="http://schemas.microsoft.com/office/drawing/2014/main" id="{4759C47D-228A-A449-924C-76DA27DBA0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91A407-6BC9-5742-A9A8-1044B1F89B6A}"/>
              </a:ext>
            </a:extLst>
          </p:cNvPr>
          <p:cNvSpPr>
            <a:spLocks noGrp="1"/>
          </p:cNvSpPr>
          <p:nvPr>
            <p:ph type="sldNum" sz="quarter" idx="12"/>
          </p:nvPr>
        </p:nvSpPr>
        <p:spPr/>
        <p:txBody>
          <a:bodyPr/>
          <a:lstStyle/>
          <a:p>
            <a:fld id="{E62AA0DA-15CE-6B43-B54C-B6414792D833}" type="slidenum">
              <a:rPr lang="en-US" smtClean="0"/>
              <a:t>‹#›</a:t>
            </a:fld>
            <a:endParaRPr lang="en-US"/>
          </a:p>
        </p:txBody>
      </p:sp>
    </p:spTree>
    <p:extLst>
      <p:ext uri="{BB962C8B-B14F-4D97-AF65-F5344CB8AC3E}">
        <p14:creationId xmlns:p14="http://schemas.microsoft.com/office/powerpoint/2010/main" val="40812856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52FA9-15A2-C84E-9A12-E1E53BD121C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8D139E8-BE8D-0144-B803-FD97041721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8A3F8D0-69F0-734A-BE61-38E2CB24225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8A3BC2-516D-A945-96A4-379B5111D26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F25E5A0-D070-E64B-A2F4-4FFF8F6E1D7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7877831-AAC7-E849-8137-302B53EE95F1}"/>
              </a:ext>
            </a:extLst>
          </p:cNvPr>
          <p:cNvSpPr>
            <a:spLocks noGrp="1"/>
          </p:cNvSpPr>
          <p:nvPr>
            <p:ph type="dt" sz="half" idx="10"/>
          </p:nvPr>
        </p:nvSpPr>
        <p:spPr/>
        <p:txBody>
          <a:bodyPr/>
          <a:lstStyle/>
          <a:p>
            <a:fld id="{F48C9C36-6B16-E545-B178-8F43EC44675F}" type="datetimeFigureOut">
              <a:rPr lang="en-US" smtClean="0"/>
              <a:t>1/18/2022</a:t>
            </a:fld>
            <a:endParaRPr lang="en-US"/>
          </a:p>
        </p:txBody>
      </p:sp>
      <p:sp>
        <p:nvSpPr>
          <p:cNvPr id="8" name="Footer Placeholder 7">
            <a:extLst>
              <a:ext uri="{FF2B5EF4-FFF2-40B4-BE49-F238E27FC236}">
                <a16:creationId xmlns:a16="http://schemas.microsoft.com/office/drawing/2014/main" id="{16E8E427-F087-F943-A66A-5C0A6351888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4CC4777-E8B3-5547-9D1C-CFBD5657E391}"/>
              </a:ext>
            </a:extLst>
          </p:cNvPr>
          <p:cNvSpPr>
            <a:spLocks noGrp="1"/>
          </p:cNvSpPr>
          <p:nvPr>
            <p:ph type="sldNum" sz="quarter" idx="12"/>
          </p:nvPr>
        </p:nvSpPr>
        <p:spPr/>
        <p:txBody>
          <a:bodyPr/>
          <a:lstStyle/>
          <a:p>
            <a:fld id="{E62AA0DA-15CE-6B43-B54C-B6414792D833}" type="slidenum">
              <a:rPr lang="en-US" smtClean="0"/>
              <a:t>‹#›</a:t>
            </a:fld>
            <a:endParaRPr lang="en-US"/>
          </a:p>
        </p:txBody>
      </p:sp>
    </p:spTree>
    <p:extLst>
      <p:ext uri="{BB962C8B-B14F-4D97-AF65-F5344CB8AC3E}">
        <p14:creationId xmlns:p14="http://schemas.microsoft.com/office/powerpoint/2010/main" val="16851294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61303-3AFC-044F-8E3C-DF90156F6C4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3A75AE5-42C9-5741-858D-BE8B40E28E88}"/>
              </a:ext>
            </a:extLst>
          </p:cNvPr>
          <p:cNvSpPr>
            <a:spLocks noGrp="1"/>
          </p:cNvSpPr>
          <p:nvPr>
            <p:ph type="dt" sz="half" idx="10"/>
          </p:nvPr>
        </p:nvSpPr>
        <p:spPr/>
        <p:txBody>
          <a:bodyPr/>
          <a:lstStyle/>
          <a:p>
            <a:fld id="{F48C9C36-6B16-E545-B178-8F43EC44675F}" type="datetimeFigureOut">
              <a:rPr lang="en-US" smtClean="0"/>
              <a:t>1/18/2022</a:t>
            </a:fld>
            <a:endParaRPr lang="en-US"/>
          </a:p>
        </p:txBody>
      </p:sp>
      <p:sp>
        <p:nvSpPr>
          <p:cNvPr id="4" name="Footer Placeholder 3">
            <a:extLst>
              <a:ext uri="{FF2B5EF4-FFF2-40B4-BE49-F238E27FC236}">
                <a16:creationId xmlns:a16="http://schemas.microsoft.com/office/drawing/2014/main" id="{660BA5CD-937B-994B-B45C-905A8DBDE7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90B2AC1-4CFA-CB47-8704-5931C9405453}"/>
              </a:ext>
            </a:extLst>
          </p:cNvPr>
          <p:cNvSpPr>
            <a:spLocks noGrp="1"/>
          </p:cNvSpPr>
          <p:nvPr>
            <p:ph type="sldNum" sz="quarter" idx="12"/>
          </p:nvPr>
        </p:nvSpPr>
        <p:spPr/>
        <p:txBody>
          <a:bodyPr/>
          <a:lstStyle/>
          <a:p>
            <a:fld id="{E62AA0DA-15CE-6B43-B54C-B6414792D833}" type="slidenum">
              <a:rPr lang="en-US" smtClean="0"/>
              <a:t>‹#›</a:t>
            </a:fld>
            <a:endParaRPr lang="en-US"/>
          </a:p>
        </p:txBody>
      </p:sp>
    </p:spTree>
    <p:extLst>
      <p:ext uri="{BB962C8B-B14F-4D97-AF65-F5344CB8AC3E}">
        <p14:creationId xmlns:p14="http://schemas.microsoft.com/office/powerpoint/2010/main" val="31175583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8043B9-F1D3-2347-93C7-8CDCB27C2574}"/>
              </a:ext>
            </a:extLst>
          </p:cNvPr>
          <p:cNvSpPr>
            <a:spLocks noGrp="1"/>
          </p:cNvSpPr>
          <p:nvPr>
            <p:ph type="dt" sz="half" idx="10"/>
          </p:nvPr>
        </p:nvSpPr>
        <p:spPr/>
        <p:txBody>
          <a:bodyPr/>
          <a:lstStyle/>
          <a:p>
            <a:fld id="{F48C9C36-6B16-E545-B178-8F43EC44675F}" type="datetimeFigureOut">
              <a:rPr lang="en-US" smtClean="0"/>
              <a:t>1/18/2022</a:t>
            </a:fld>
            <a:endParaRPr lang="en-US"/>
          </a:p>
        </p:txBody>
      </p:sp>
      <p:sp>
        <p:nvSpPr>
          <p:cNvPr id="3" name="Footer Placeholder 2">
            <a:extLst>
              <a:ext uri="{FF2B5EF4-FFF2-40B4-BE49-F238E27FC236}">
                <a16:creationId xmlns:a16="http://schemas.microsoft.com/office/drawing/2014/main" id="{967A0968-9AAA-8946-96BF-124980C679C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07CB585-C99C-1145-A35A-18F6B0BD200D}"/>
              </a:ext>
            </a:extLst>
          </p:cNvPr>
          <p:cNvSpPr>
            <a:spLocks noGrp="1"/>
          </p:cNvSpPr>
          <p:nvPr>
            <p:ph type="sldNum" sz="quarter" idx="12"/>
          </p:nvPr>
        </p:nvSpPr>
        <p:spPr/>
        <p:txBody>
          <a:bodyPr/>
          <a:lstStyle/>
          <a:p>
            <a:fld id="{E62AA0DA-15CE-6B43-B54C-B6414792D833}" type="slidenum">
              <a:rPr lang="en-US" smtClean="0"/>
              <a:t>‹#›</a:t>
            </a:fld>
            <a:endParaRPr lang="en-US"/>
          </a:p>
        </p:txBody>
      </p:sp>
    </p:spTree>
    <p:extLst>
      <p:ext uri="{BB962C8B-B14F-4D97-AF65-F5344CB8AC3E}">
        <p14:creationId xmlns:p14="http://schemas.microsoft.com/office/powerpoint/2010/main" val="10055505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B2394-961E-A74B-87FA-607758BEC4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3C40746-9F70-4D41-904F-78014A49D6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6F871E-7B54-CF44-B85A-03DE42D40D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4A61AB-65FD-4C43-A41B-9D8C36DC6E1F}"/>
              </a:ext>
            </a:extLst>
          </p:cNvPr>
          <p:cNvSpPr>
            <a:spLocks noGrp="1"/>
          </p:cNvSpPr>
          <p:nvPr>
            <p:ph type="dt" sz="half" idx="10"/>
          </p:nvPr>
        </p:nvSpPr>
        <p:spPr/>
        <p:txBody>
          <a:bodyPr/>
          <a:lstStyle/>
          <a:p>
            <a:fld id="{F48C9C36-6B16-E545-B178-8F43EC44675F}" type="datetimeFigureOut">
              <a:rPr lang="en-US" smtClean="0"/>
              <a:t>1/18/2022</a:t>
            </a:fld>
            <a:endParaRPr lang="en-US"/>
          </a:p>
        </p:txBody>
      </p:sp>
      <p:sp>
        <p:nvSpPr>
          <p:cNvPr id="6" name="Footer Placeholder 5">
            <a:extLst>
              <a:ext uri="{FF2B5EF4-FFF2-40B4-BE49-F238E27FC236}">
                <a16:creationId xmlns:a16="http://schemas.microsoft.com/office/drawing/2014/main" id="{DB0C1B83-EE2D-FE4A-87C2-C66C9CD793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C02115-FB31-C14E-942F-FFBC0CF41431}"/>
              </a:ext>
            </a:extLst>
          </p:cNvPr>
          <p:cNvSpPr>
            <a:spLocks noGrp="1"/>
          </p:cNvSpPr>
          <p:nvPr>
            <p:ph type="sldNum" sz="quarter" idx="12"/>
          </p:nvPr>
        </p:nvSpPr>
        <p:spPr/>
        <p:txBody>
          <a:bodyPr/>
          <a:lstStyle/>
          <a:p>
            <a:fld id="{E62AA0DA-15CE-6B43-B54C-B6414792D833}" type="slidenum">
              <a:rPr lang="en-US" smtClean="0"/>
              <a:t>‹#›</a:t>
            </a:fld>
            <a:endParaRPr lang="en-US"/>
          </a:p>
        </p:txBody>
      </p:sp>
    </p:spTree>
    <p:extLst>
      <p:ext uri="{BB962C8B-B14F-4D97-AF65-F5344CB8AC3E}">
        <p14:creationId xmlns:p14="http://schemas.microsoft.com/office/powerpoint/2010/main" val="2751543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6D5E2-28FF-0E4B-B346-330912B0FA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7E622BB-1D29-D246-AC8C-A9E586F299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C0F7417-D91C-8D48-A9C9-F639890B1B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A5DA49-6588-2248-BAB4-1C31E8D924C0}"/>
              </a:ext>
            </a:extLst>
          </p:cNvPr>
          <p:cNvSpPr>
            <a:spLocks noGrp="1"/>
          </p:cNvSpPr>
          <p:nvPr>
            <p:ph type="dt" sz="half" idx="10"/>
          </p:nvPr>
        </p:nvSpPr>
        <p:spPr/>
        <p:txBody>
          <a:bodyPr/>
          <a:lstStyle/>
          <a:p>
            <a:fld id="{F48C9C36-6B16-E545-B178-8F43EC44675F}" type="datetimeFigureOut">
              <a:rPr lang="en-US" smtClean="0"/>
              <a:t>1/18/2022</a:t>
            </a:fld>
            <a:endParaRPr lang="en-US"/>
          </a:p>
        </p:txBody>
      </p:sp>
      <p:sp>
        <p:nvSpPr>
          <p:cNvPr id="6" name="Footer Placeholder 5">
            <a:extLst>
              <a:ext uri="{FF2B5EF4-FFF2-40B4-BE49-F238E27FC236}">
                <a16:creationId xmlns:a16="http://schemas.microsoft.com/office/drawing/2014/main" id="{84A2765F-121D-9B47-93B0-8B2354C47F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EB40B9-4572-DA4B-B8E7-AB83A3B5DA42}"/>
              </a:ext>
            </a:extLst>
          </p:cNvPr>
          <p:cNvSpPr>
            <a:spLocks noGrp="1"/>
          </p:cNvSpPr>
          <p:nvPr>
            <p:ph type="sldNum" sz="quarter" idx="12"/>
          </p:nvPr>
        </p:nvSpPr>
        <p:spPr/>
        <p:txBody>
          <a:bodyPr/>
          <a:lstStyle/>
          <a:p>
            <a:fld id="{E62AA0DA-15CE-6B43-B54C-B6414792D833}" type="slidenum">
              <a:rPr lang="en-US" smtClean="0"/>
              <a:t>‹#›</a:t>
            </a:fld>
            <a:endParaRPr lang="en-US"/>
          </a:p>
        </p:txBody>
      </p:sp>
    </p:spTree>
    <p:extLst>
      <p:ext uri="{BB962C8B-B14F-4D97-AF65-F5344CB8AC3E}">
        <p14:creationId xmlns:p14="http://schemas.microsoft.com/office/powerpoint/2010/main" val="8983838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0000"/>
            <a:lum/>
          </a:blip>
          <a:srcRect/>
          <a:stretch>
            <a:fillRect t="-7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8EF69F-7696-584E-9D0C-3BA5028AA6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1BDDEC3-DD90-794D-9E5E-AE2D5B2129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8D6356-7DE8-2840-9385-AF0B83601C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8C9C36-6B16-E545-B178-8F43EC44675F}" type="datetimeFigureOut">
              <a:rPr lang="en-US" smtClean="0"/>
              <a:t>1/18/2022</a:t>
            </a:fld>
            <a:endParaRPr lang="en-US"/>
          </a:p>
        </p:txBody>
      </p:sp>
      <p:sp>
        <p:nvSpPr>
          <p:cNvPr id="5" name="Footer Placeholder 4">
            <a:extLst>
              <a:ext uri="{FF2B5EF4-FFF2-40B4-BE49-F238E27FC236}">
                <a16:creationId xmlns:a16="http://schemas.microsoft.com/office/drawing/2014/main" id="{6D2A8022-A4BA-AC4F-A770-8A7DD4CB72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EDE0F36-37DA-3A40-A4AE-5D6F81AB9C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2AA0DA-15CE-6B43-B54C-B6414792D833}" type="slidenum">
              <a:rPr lang="en-US" smtClean="0"/>
              <a:t>‹#›</a:t>
            </a:fld>
            <a:endParaRPr lang="en-US"/>
          </a:p>
        </p:txBody>
      </p:sp>
    </p:spTree>
    <p:extLst>
      <p:ext uri="{BB962C8B-B14F-4D97-AF65-F5344CB8AC3E}">
        <p14:creationId xmlns:p14="http://schemas.microsoft.com/office/powerpoint/2010/main" val="14173479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hyperlink" Target="https://cehd.gmu.edu/saa/academic-affair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1918D7-24F6-9349-B450-4AB8B8F85B22}"/>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514257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82C439D-76A8-C648-8F37-9023F567D0A9}"/>
              </a:ext>
            </a:extLst>
          </p:cNvPr>
          <p:cNvSpPr/>
          <p:nvPr/>
        </p:nvSpPr>
        <p:spPr>
          <a:xfrm>
            <a:off x="0" y="0"/>
            <a:ext cx="1137424" cy="6858000"/>
          </a:xfrm>
          <a:prstGeom prst="rect">
            <a:avLst/>
          </a:prstGeom>
          <a:solidFill>
            <a:srgbClr val="00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highlight>
                <a:srgbClr val="006633"/>
              </a:highlight>
            </a:endParaRPr>
          </a:p>
        </p:txBody>
      </p:sp>
      <p:sp>
        <p:nvSpPr>
          <p:cNvPr id="3" name="TextBox 2">
            <a:extLst>
              <a:ext uri="{FF2B5EF4-FFF2-40B4-BE49-F238E27FC236}">
                <a16:creationId xmlns:a16="http://schemas.microsoft.com/office/drawing/2014/main" id="{CF21E43B-9295-5545-A1B3-E72449DE9942}"/>
              </a:ext>
            </a:extLst>
          </p:cNvPr>
          <p:cNvSpPr txBox="1"/>
          <p:nvPr/>
        </p:nvSpPr>
        <p:spPr>
          <a:xfrm rot="16200000">
            <a:off x="-2586388" y="3075057"/>
            <a:ext cx="6276743" cy="707886"/>
          </a:xfrm>
          <a:prstGeom prst="rect">
            <a:avLst/>
          </a:prstGeom>
          <a:noFill/>
        </p:spPr>
        <p:txBody>
          <a:bodyPr wrap="square" rtlCol="0">
            <a:spAutoFit/>
          </a:bodyPr>
          <a:lstStyle/>
          <a:p>
            <a:pPr algn="ctr"/>
            <a:r>
              <a:rPr lang="en-US" sz="4000" b="1" dirty="0">
                <a:solidFill>
                  <a:schemeClr val="bg1"/>
                </a:solidFill>
                <a:latin typeface="Montserrat" pitchFamily="2" charset="77"/>
              </a:rPr>
              <a:t>The College Structure</a:t>
            </a:r>
          </a:p>
        </p:txBody>
      </p:sp>
      <p:sp>
        <p:nvSpPr>
          <p:cNvPr id="31" name="TextBox 30">
            <a:extLst>
              <a:ext uri="{FF2B5EF4-FFF2-40B4-BE49-F238E27FC236}">
                <a16:creationId xmlns:a16="http://schemas.microsoft.com/office/drawing/2014/main" id="{F75A46FD-1C94-DD4F-877B-7826408846D5}"/>
              </a:ext>
            </a:extLst>
          </p:cNvPr>
          <p:cNvSpPr txBox="1"/>
          <p:nvPr/>
        </p:nvSpPr>
        <p:spPr>
          <a:xfrm>
            <a:off x="3420877" y="338687"/>
            <a:ext cx="6243753" cy="369332"/>
          </a:xfrm>
          <a:prstGeom prst="rect">
            <a:avLst/>
          </a:prstGeom>
          <a:noFill/>
          <a:ln w="19050">
            <a:solidFill>
              <a:srgbClr val="006633"/>
            </a:solidFill>
          </a:ln>
        </p:spPr>
        <p:txBody>
          <a:bodyPr wrap="square" rtlCol="0">
            <a:spAutoFit/>
          </a:bodyPr>
          <a:lstStyle/>
          <a:p>
            <a:pPr algn="ctr"/>
            <a:r>
              <a:rPr lang="en-US" b="1" dirty="0">
                <a:solidFill>
                  <a:srgbClr val="006633"/>
                </a:solidFill>
                <a:latin typeface="Montserrat" pitchFamily="2" charset="77"/>
              </a:rPr>
              <a:t>College of Education and Human Development</a:t>
            </a:r>
          </a:p>
        </p:txBody>
      </p:sp>
      <p:cxnSp>
        <p:nvCxnSpPr>
          <p:cNvPr id="49" name="Straight Connector 48">
            <a:extLst>
              <a:ext uri="{FF2B5EF4-FFF2-40B4-BE49-F238E27FC236}">
                <a16:creationId xmlns:a16="http://schemas.microsoft.com/office/drawing/2014/main" id="{0FBEA618-07B6-4446-97E0-B9A35CBEE7F0}"/>
              </a:ext>
            </a:extLst>
          </p:cNvPr>
          <p:cNvCxnSpPr>
            <a:cxnSpLocks/>
          </p:cNvCxnSpPr>
          <p:nvPr/>
        </p:nvCxnSpPr>
        <p:spPr>
          <a:xfrm>
            <a:off x="2356803" y="1034716"/>
            <a:ext cx="8636077" cy="19483"/>
          </a:xfrm>
          <a:prstGeom prst="line">
            <a:avLst/>
          </a:prstGeom>
          <a:ln w="25400">
            <a:solidFill>
              <a:srgbClr val="006633">
                <a:alpha val="30000"/>
              </a:srgbClr>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0977B361-C6DB-2C48-A33F-CF3DCD2061BF}"/>
              </a:ext>
            </a:extLst>
          </p:cNvPr>
          <p:cNvSpPr txBox="1"/>
          <p:nvPr/>
        </p:nvSpPr>
        <p:spPr>
          <a:xfrm>
            <a:off x="3981335" y="1322973"/>
            <a:ext cx="2660904" cy="1200329"/>
          </a:xfrm>
          <a:prstGeom prst="rect">
            <a:avLst/>
          </a:prstGeom>
          <a:noFill/>
          <a:ln w="19050">
            <a:solidFill>
              <a:srgbClr val="006633"/>
            </a:solidFill>
          </a:ln>
        </p:spPr>
        <p:txBody>
          <a:bodyPr wrap="square" rtlCol="0">
            <a:spAutoFit/>
          </a:bodyPr>
          <a:lstStyle/>
          <a:p>
            <a:pPr algn="ctr"/>
            <a:r>
              <a:rPr lang="en-US" b="1" dirty="0">
                <a:solidFill>
                  <a:srgbClr val="006633"/>
                </a:solidFill>
                <a:latin typeface="Montserrat" pitchFamily="2" charset="77"/>
              </a:rPr>
              <a:t>School of Sport, Recreation, &amp; Tourism Management</a:t>
            </a:r>
          </a:p>
        </p:txBody>
      </p:sp>
      <p:sp>
        <p:nvSpPr>
          <p:cNvPr id="63" name="TextBox 62">
            <a:extLst>
              <a:ext uri="{FF2B5EF4-FFF2-40B4-BE49-F238E27FC236}">
                <a16:creationId xmlns:a16="http://schemas.microsoft.com/office/drawing/2014/main" id="{DA172E39-9827-0D42-BFF5-D32C6CF29658}"/>
              </a:ext>
            </a:extLst>
          </p:cNvPr>
          <p:cNvSpPr txBox="1"/>
          <p:nvPr/>
        </p:nvSpPr>
        <p:spPr>
          <a:xfrm>
            <a:off x="1397057" y="1322973"/>
            <a:ext cx="2118605" cy="646331"/>
          </a:xfrm>
          <a:prstGeom prst="rect">
            <a:avLst/>
          </a:prstGeom>
          <a:noFill/>
          <a:ln w="19050">
            <a:solidFill>
              <a:srgbClr val="006633"/>
            </a:solidFill>
          </a:ln>
        </p:spPr>
        <p:txBody>
          <a:bodyPr wrap="square" rtlCol="0">
            <a:spAutoFit/>
          </a:bodyPr>
          <a:lstStyle/>
          <a:p>
            <a:pPr algn="ctr"/>
            <a:r>
              <a:rPr lang="en-US" b="1" dirty="0">
                <a:solidFill>
                  <a:srgbClr val="006633"/>
                </a:solidFill>
                <a:latin typeface="Montserrat" pitchFamily="2" charset="77"/>
              </a:rPr>
              <a:t>School </a:t>
            </a:r>
          </a:p>
          <a:p>
            <a:pPr algn="ctr"/>
            <a:r>
              <a:rPr lang="en-US" b="1" dirty="0">
                <a:solidFill>
                  <a:srgbClr val="006633"/>
                </a:solidFill>
                <a:latin typeface="Montserrat" pitchFamily="2" charset="77"/>
              </a:rPr>
              <a:t>of Education</a:t>
            </a:r>
          </a:p>
        </p:txBody>
      </p:sp>
      <p:cxnSp>
        <p:nvCxnSpPr>
          <p:cNvPr id="22" name="Straight Connector 21">
            <a:extLst>
              <a:ext uri="{FF2B5EF4-FFF2-40B4-BE49-F238E27FC236}">
                <a16:creationId xmlns:a16="http://schemas.microsoft.com/office/drawing/2014/main" id="{70FC7AEB-796B-6146-AF4D-507EA81E85B4}"/>
              </a:ext>
            </a:extLst>
          </p:cNvPr>
          <p:cNvCxnSpPr>
            <a:cxnSpLocks/>
          </p:cNvCxnSpPr>
          <p:nvPr/>
        </p:nvCxnSpPr>
        <p:spPr>
          <a:xfrm>
            <a:off x="2356803" y="1034716"/>
            <a:ext cx="0" cy="288257"/>
          </a:xfrm>
          <a:prstGeom prst="line">
            <a:avLst/>
          </a:prstGeom>
          <a:ln w="25400">
            <a:solidFill>
              <a:srgbClr val="006633">
                <a:alpha val="30000"/>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9EC3767C-73A5-0D42-94C0-9ACEA36FD0D1}"/>
              </a:ext>
            </a:extLst>
          </p:cNvPr>
          <p:cNvCxnSpPr>
            <a:cxnSpLocks/>
          </p:cNvCxnSpPr>
          <p:nvPr/>
        </p:nvCxnSpPr>
        <p:spPr>
          <a:xfrm>
            <a:off x="5224783" y="1044457"/>
            <a:ext cx="0" cy="268774"/>
          </a:xfrm>
          <a:prstGeom prst="line">
            <a:avLst/>
          </a:prstGeom>
          <a:ln w="25400">
            <a:solidFill>
              <a:srgbClr val="006633">
                <a:alpha val="30000"/>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77FED411-D41A-584D-AA73-9487D4481366}"/>
              </a:ext>
            </a:extLst>
          </p:cNvPr>
          <p:cNvCxnSpPr/>
          <p:nvPr/>
        </p:nvCxnSpPr>
        <p:spPr>
          <a:xfrm>
            <a:off x="6449199" y="765942"/>
            <a:ext cx="0" cy="268774"/>
          </a:xfrm>
          <a:prstGeom prst="line">
            <a:avLst/>
          </a:prstGeom>
          <a:ln w="25400">
            <a:solidFill>
              <a:srgbClr val="006633">
                <a:alpha val="30000"/>
              </a:srgbClr>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C0643F6F-27D7-B04E-BFCF-B46A7A9B9F80}"/>
              </a:ext>
            </a:extLst>
          </p:cNvPr>
          <p:cNvSpPr txBox="1"/>
          <p:nvPr/>
        </p:nvSpPr>
        <p:spPr>
          <a:xfrm>
            <a:off x="7104994" y="1361414"/>
            <a:ext cx="2307706" cy="646331"/>
          </a:xfrm>
          <a:prstGeom prst="rect">
            <a:avLst/>
          </a:prstGeom>
          <a:noFill/>
          <a:ln w="19050">
            <a:solidFill>
              <a:srgbClr val="006633"/>
            </a:solidFill>
          </a:ln>
        </p:spPr>
        <p:txBody>
          <a:bodyPr wrap="square" rtlCol="0">
            <a:spAutoFit/>
          </a:bodyPr>
          <a:lstStyle/>
          <a:p>
            <a:pPr algn="ctr"/>
            <a:r>
              <a:rPr lang="en-US" b="1" dirty="0">
                <a:solidFill>
                  <a:srgbClr val="006633"/>
                </a:solidFill>
                <a:latin typeface="Montserrat" pitchFamily="2" charset="77"/>
              </a:rPr>
              <a:t>School of</a:t>
            </a:r>
          </a:p>
          <a:p>
            <a:pPr algn="ctr"/>
            <a:r>
              <a:rPr lang="en-US" b="1" dirty="0">
                <a:solidFill>
                  <a:srgbClr val="006633"/>
                </a:solidFill>
                <a:latin typeface="Montserrat" pitchFamily="2" charset="77"/>
              </a:rPr>
              <a:t>Kinesiology</a:t>
            </a:r>
          </a:p>
        </p:txBody>
      </p:sp>
      <p:cxnSp>
        <p:nvCxnSpPr>
          <p:cNvPr id="36" name="Straight Connector 35">
            <a:extLst>
              <a:ext uri="{FF2B5EF4-FFF2-40B4-BE49-F238E27FC236}">
                <a16:creationId xmlns:a16="http://schemas.microsoft.com/office/drawing/2014/main" id="{0BD9923D-3A9A-4749-AF27-0973A8446DE7}"/>
              </a:ext>
            </a:extLst>
          </p:cNvPr>
          <p:cNvCxnSpPr>
            <a:cxnSpLocks/>
          </p:cNvCxnSpPr>
          <p:nvPr/>
        </p:nvCxnSpPr>
        <p:spPr>
          <a:xfrm>
            <a:off x="8348909" y="1058754"/>
            <a:ext cx="0" cy="268774"/>
          </a:xfrm>
          <a:prstGeom prst="line">
            <a:avLst/>
          </a:prstGeom>
          <a:ln w="25400">
            <a:solidFill>
              <a:srgbClr val="006633">
                <a:alpha val="30000"/>
              </a:srgbClr>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8D466052-06A4-2440-B33A-5DA9AB315DDD}"/>
              </a:ext>
            </a:extLst>
          </p:cNvPr>
          <p:cNvSpPr txBox="1"/>
          <p:nvPr/>
        </p:nvSpPr>
        <p:spPr>
          <a:xfrm>
            <a:off x="9905999" y="2190374"/>
            <a:ext cx="2173761" cy="646331"/>
          </a:xfrm>
          <a:prstGeom prst="rect">
            <a:avLst/>
          </a:prstGeom>
          <a:noFill/>
          <a:ln w="19050">
            <a:solidFill>
              <a:srgbClr val="006633"/>
            </a:solidFill>
          </a:ln>
        </p:spPr>
        <p:txBody>
          <a:bodyPr wrap="square" rtlCol="0">
            <a:spAutoFit/>
          </a:bodyPr>
          <a:lstStyle/>
          <a:p>
            <a:pPr algn="ctr"/>
            <a:r>
              <a:rPr lang="en-US" b="1" dirty="0">
                <a:solidFill>
                  <a:srgbClr val="006633"/>
                </a:solidFill>
                <a:latin typeface="Montserrat" pitchFamily="2" charset="77"/>
              </a:rPr>
              <a:t>Office of Doctoral Studies</a:t>
            </a:r>
          </a:p>
        </p:txBody>
      </p:sp>
      <p:cxnSp>
        <p:nvCxnSpPr>
          <p:cNvPr id="40" name="Straight Connector 39">
            <a:extLst>
              <a:ext uri="{FF2B5EF4-FFF2-40B4-BE49-F238E27FC236}">
                <a16:creationId xmlns:a16="http://schemas.microsoft.com/office/drawing/2014/main" id="{47A122F6-7936-B349-B036-7DBCB7F13486}"/>
              </a:ext>
            </a:extLst>
          </p:cNvPr>
          <p:cNvCxnSpPr>
            <a:cxnSpLocks/>
            <a:endCxn id="39" idx="0"/>
          </p:cNvCxnSpPr>
          <p:nvPr/>
        </p:nvCxnSpPr>
        <p:spPr>
          <a:xfrm>
            <a:off x="10992880" y="1034716"/>
            <a:ext cx="0" cy="1155658"/>
          </a:xfrm>
          <a:prstGeom prst="line">
            <a:avLst/>
          </a:prstGeom>
          <a:ln w="25400">
            <a:solidFill>
              <a:srgbClr val="006633">
                <a:alpha val="30000"/>
              </a:srgbClr>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307F57CB-FF8D-7448-8BDC-D684828811E4}"/>
              </a:ext>
            </a:extLst>
          </p:cNvPr>
          <p:cNvSpPr txBox="1"/>
          <p:nvPr/>
        </p:nvSpPr>
        <p:spPr>
          <a:xfrm>
            <a:off x="1397056" y="3161381"/>
            <a:ext cx="2118605" cy="1477328"/>
          </a:xfrm>
          <a:prstGeom prst="rect">
            <a:avLst/>
          </a:prstGeom>
          <a:noFill/>
          <a:ln w="19050">
            <a:solidFill>
              <a:srgbClr val="006633"/>
            </a:solidFill>
          </a:ln>
        </p:spPr>
        <p:txBody>
          <a:bodyPr wrap="square" rtlCol="0">
            <a:spAutoFit/>
          </a:bodyPr>
          <a:lstStyle/>
          <a:p>
            <a:pPr marL="285750" indent="-285750">
              <a:buFont typeface="Arial" panose="020B0604020202020204" pitchFamily="34" charset="0"/>
              <a:buChar char="•"/>
            </a:pPr>
            <a:r>
              <a:rPr lang="en-US" dirty="0">
                <a:solidFill>
                  <a:srgbClr val="006633"/>
                </a:solidFill>
                <a:latin typeface="Montserrat" pitchFamily="2" charset="77"/>
              </a:rPr>
              <a:t>7 Divisions </a:t>
            </a:r>
          </a:p>
          <a:p>
            <a:pPr marL="285750" indent="-285750">
              <a:buFont typeface="Arial" panose="020B0604020202020204" pitchFamily="34" charset="0"/>
              <a:buChar char="•"/>
            </a:pPr>
            <a:r>
              <a:rPr lang="en-US" dirty="0">
                <a:solidFill>
                  <a:srgbClr val="006633"/>
                </a:solidFill>
                <a:latin typeface="Montserrat" pitchFamily="2" charset="77"/>
              </a:rPr>
              <a:t>20+ Programs</a:t>
            </a:r>
          </a:p>
          <a:p>
            <a:pPr marL="285750" indent="-285750">
              <a:buFont typeface="Arial" panose="020B0604020202020204" pitchFamily="34" charset="0"/>
              <a:buChar char="•"/>
            </a:pPr>
            <a:r>
              <a:rPr lang="en-US" dirty="0">
                <a:solidFill>
                  <a:srgbClr val="006633"/>
                </a:solidFill>
                <a:latin typeface="Montserrat" pitchFamily="2" charset="77"/>
              </a:rPr>
              <a:t>8 Centers</a:t>
            </a:r>
          </a:p>
          <a:p>
            <a:pPr marL="285750" indent="-285750">
              <a:buFont typeface="Arial" panose="020B0604020202020204" pitchFamily="34" charset="0"/>
              <a:buChar char="•"/>
            </a:pPr>
            <a:r>
              <a:rPr lang="en-US" dirty="0">
                <a:solidFill>
                  <a:srgbClr val="006633"/>
                </a:solidFill>
                <a:latin typeface="Montserrat" pitchFamily="2" charset="77"/>
              </a:rPr>
              <a:t>Mason LIFE Program</a:t>
            </a:r>
          </a:p>
        </p:txBody>
      </p:sp>
      <p:sp>
        <p:nvSpPr>
          <p:cNvPr id="51" name="TextBox 50">
            <a:extLst>
              <a:ext uri="{FF2B5EF4-FFF2-40B4-BE49-F238E27FC236}">
                <a16:creationId xmlns:a16="http://schemas.microsoft.com/office/drawing/2014/main" id="{183673FC-9DBE-3740-8E34-6071949C716E}"/>
              </a:ext>
            </a:extLst>
          </p:cNvPr>
          <p:cNvSpPr txBox="1"/>
          <p:nvPr/>
        </p:nvSpPr>
        <p:spPr>
          <a:xfrm>
            <a:off x="4093097" y="3165626"/>
            <a:ext cx="2388984" cy="646331"/>
          </a:xfrm>
          <a:prstGeom prst="rect">
            <a:avLst/>
          </a:prstGeom>
          <a:noFill/>
          <a:ln w="19050">
            <a:solidFill>
              <a:srgbClr val="006633"/>
            </a:solidFill>
          </a:ln>
        </p:spPr>
        <p:txBody>
          <a:bodyPr wrap="square" rtlCol="0">
            <a:spAutoFit/>
          </a:bodyPr>
          <a:lstStyle/>
          <a:p>
            <a:pPr marL="285750" indent="-285750">
              <a:buFont typeface="Arial" panose="020B0604020202020204" pitchFamily="34" charset="0"/>
              <a:buChar char="•"/>
            </a:pPr>
            <a:r>
              <a:rPr lang="en-US" dirty="0">
                <a:solidFill>
                  <a:srgbClr val="006633"/>
                </a:solidFill>
                <a:latin typeface="Montserrat" pitchFamily="2" charset="77"/>
              </a:rPr>
              <a:t>4 Programs</a:t>
            </a:r>
          </a:p>
          <a:p>
            <a:pPr marL="285750" indent="-285750">
              <a:buFont typeface="Arial" panose="020B0604020202020204" pitchFamily="34" charset="0"/>
              <a:buChar char="•"/>
            </a:pPr>
            <a:r>
              <a:rPr lang="en-US" dirty="0">
                <a:solidFill>
                  <a:srgbClr val="006633"/>
                </a:solidFill>
                <a:latin typeface="Montserrat" pitchFamily="2" charset="77"/>
              </a:rPr>
              <a:t>1 Center</a:t>
            </a:r>
          </a:p>
        </p:txBody>
      </p:sp>
      <p:sp>
        <p:nvSpPr>
          <p:cNvPr id="52" name="TextBox 51">
            <a:extLst>
              <a:ext uri="{FF2B5EF4-FFF2-40B4-BE49-F238E27FC236}">
                <a16:creationId xmlns:a16="http://schemas.microsoft.com/office/drawing/2014/main" id="{DF2AF876-95B9-A34E-91AA-E00F5D848BFC}"/>
              </a:ext>
            </a:extLst>
          </p:cNvPr>
          <p:cNvSpPr txBox="1"/>
          <p:nvPr/>
        </p:nvSpPr>
        <p:spPr>
          <a:xfrm>
            <a:off x="7104994" y="3150494"/>
            <a:ext cx="2307700" cy="646331"/>
          </a:xfrm>
          <a:prstGeom prst="rect">
            <a:avLst/>
          </a:prstGeom>
          <a:noFill/>
          <a:ln w="19050">
            <a:solidFill>
              <a:srgbClr val="006633"/>
            </a:solidFill>
          </a:ln>
        </p:spPr>
        <p:txBody>
          <a:bodyPr wrap="square" rtlCol="0">
            <a:spAutoFit/>
          </a:bodyPr>
          <a:lstStyle/>
          <a:p>
            <a:pPr marL="285750" indent="-285750">
              <a:buFont typeface="Arial" panose="020B0604020202020204" pitchFamily="34" charset="0"/>
              <a:buChar char="•"/>
            </a:pPr>
            <a:r>
              <a:rPr lang="en-US" dirty="0">
                <a:solidFill>
                  <a:srgbClr val="006633"/>
                </a:solidFill>
                <a:latin typeface="Montserrat" pitchFamily="2" charset="77"/>
              </a:rPr>
              <a:t>3 Programs</a:t>
            </a:r>
          </a:p>
          <a:p>
            <a:pPr marL="285750" indent="-285750">
              <a:buFont typeface="Arial" panose="020B0604020202020204" pitchFamily="34" charset="0"/>
              <a:buChar char="•"/>
            </a:pPr>
            <a:r>
              <a:rPr lang="en-US" dirty="0">
                <a:solidFill>
                  <a:srgbClr val="006633"/>
                </a:solidFill>
                <a:latin typeface="Montserrat" pitchFamily="2" charset="77"/>
              </a:rPr>
              <a:t>SMART Lab</a:t>
            </a:r>
          </a:p>
        </p:txBody>
      </p:sp>
      <p:cxnSp>
        <p:nvCxnSpPr>
          <p:cNvPr id="53" name="Straight Connector 52">
            <a:extLst>
              <a:ext uri="{FF2B5EF4-FFF2-40B4-BE49-F238E27FC236}">
                <a16:creationId xmlns:a16="http://schemas.microsoft.com/office/drawing/2014/main" id="{9520CE66-37FE-964C-B1C6-1F56AB73BFFD}"/>
              </a:ext>
            </a:extLst>
          </p:cNvPr>
          <p:cNvCxnSpPr>
            <a:cxnSpLocks/>
          </p:cNvCxnSpPr>
          <p:nvPr/>
        </p:nvCxnSpPr>
        <p:spPr>
          <a:xfrm>
            <a:off x="2356803" y="1969304"/>
            <a:ext cx="0" cy="1192077"/>
          </a:xfrm>
          <a:prstGeom prst="line">
            <a:avLst/>
          </a:prstGeom>
          <a:ln w="25400">
            <a:solidFill>
              <a:srgbClr val="006633">
                <a:alpha val="30000"/>
              </a:srgb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4DA14D00-AA20-3E4A-9D78-141035FDC512}"/>
              </a:ext>
            </a:extLst>
          </p:cNvPr>
          <p:cNvCxnSpPr>
            <a:cxnSpLocks/>
          </p:cNvCxnSpPr>
          <p:nvPr/>
        </p:nvCxnSpPr>
        <p:spPr>
          <a:xfrm>
            <a:off x="5199258" y="2523302"/>
            <a:ext cx="0" cy="628699"/>
          </a:xfrm>
          <a:prstGeom prst="line">
            <a:avLst/>
          </a:prstGeom>
          <a:ln w="25400">
            <a:solidFill>
              <a:srgbClr val="006633">
                <a:alpha val="30000"/>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7D454953-86E9-904A-A919-500790D8493A}"/>
              </a:ext>
            </a:extLst>
          </p:cNvPr>
          <p:cNvCxnSpPr>
            <a:cxnSpLocks/>
          </p:cNvCxnSpPr>
          <p:nvPr/>
        </p:nvCxnSpPr>
        <p:spPr>
          <a:xfrm>
            <a:off x="8348909" y="2018632"/>
            <a:ext cx="0" cy="1142749"/>
          </a:xfrm>
          <a:prstGeom prst="line">
            <a:avLst/>
          </a:prstGeom>
          <a:ln w="25400">
            <a:solidFill>
              <a:srgbClr val="006633">
                <a:alpha val="30000"/>
              </a:srgbClr>
            </a:solidFill>
          </a:ln>
        </p:spPr>
        <p:style>
          <a:lnRef idx="1">
            <a:schemeClr val="accent1"/>
          </a:lnRef>
          <a:fillRef idx="0">
            <a:schemeClr val="accent1"/>
          </a:fillRef>
          <a:effectRef idx="0">
            <a:schemeClr val="accent1"/>
          </a:effectRef>
          <a:fontRef idx="minor">
            <a:schemeClr val="tx1"/>
          </a:fontRef>
        </p:style>
      </p:cxnSp>
      <p:sp>
        <p:nvSpPr>
          <p:cNvPr id="73" name="Rectangle 72">
            <a:extLst>
              <a:ext uri="{FF2B5EF4-FFF2-40B4-BE49-F238E27FC236}">
                <a16:creationId xmlns:a16="http://schemas.microsoft.com/office/drawing/2014/main" id="{3930FEEA-5A93-9441-912C-2E2B46DF21FD}"/>
              </a:ext>
            </a:extLst>
          </p:cNvPr>
          <p:cNvSpPr/>
          <p:nvPr/>
        </p:nvSpPr>
        <p:spPr>
          <a:xfrm>
            <a:off x="5679840" y="5082164"/>
            <a:ext cx="6134380" cy="1434164"/>
          </a:xfrm>
          <a:prstGeom prst="rect">
            <a:avLst/>
          </a:prstGeom>
          <a:solidFill>
            <a:srgbClr val="006633">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dirty="0">
                <a:solidFill>
                  <a:schemeClr val="bg1"/>
                </a:solidFill>
                <a:latin typeface="Montserrat" pitchFamily="2" charset="77"/>
              </a:rPr>
              <a:t>≈ 1000 Undergraduate Students</a:t>
            </a:r>
          </a:p>
          <a:p>
            <a:pPr algn="ctr">
              <a:lnSpc>
                <a:spcPct val="150000"/>
              </a:lnSpc>
            </a:pPr>
            <a:r>
              <a:rPr lang="en-US" dirty="0">
                <a:solidFill>
                  <a:schemeClr val="bg1"/>
                </a:solidFill>
                <a:latin typeface="Montserrat" pitchFamily="2" charset="77"/>
              </a:rPr>
              <a:t>≈ 2500 Graduate Students</a:t>
            </a:r>
          </a:p>
          <a:p>
            <a:pPr algn="ctr">
              <a:lnSpc>
                <a:spcPct val="150000"/>
              </a:lnSpc>
            </a:pPr>
            <a:r>
              <a:rPr lang="en-US" dirty="0">
                <a:solidFill>
                  <a:schemeClr val="bg1"/>
                </a:solidFill>
                <a:latin typeface="Montserrat" pitchFamily="2" charset="77"/>
              </a:rPr>
              <a:t>300+ Faculty and Staff</a:t>
            </a:r>
          </a:p>
        </p:txBody>
      </p:sp>
    </p:spTree>
    <p:extLst>
      <p:ext uri="{BB962C8B-B14F-4D97-AF65-F5344CB8AC3E}">
        <p14:creationId xmlns:p14="http://schemas.microsoft.com/office/powerpoint/2010/main" val="3418348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900" decel="100000" fill="hold"/>
                                        <p:tgtEl>
                                          <p:spTgt spid="3"/>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50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1000"/>
                                        <p:tgtEl>
                                          <p:spTgt spid="31"/>
                                        </p:tgtEl>
                                      </p:cBhvr>
                                    </p:animEffect>
                                    <p:anim calcmode="lin" valueType="num">
                                      <p:cBhvr>
                                        <p:cTn id="20" dur="1000" fill="hold"/>
                                        <p:tgtEl>
                                          <p:spTgt spid="31"/>
                                        </p:tgtEl>
                                        <p:attrNameLst>
                                          <p:attrName>ppt_x</p:attrName>
                                        </p:attrNameLst>
                                      </p:cBhvr>
                                      <p:tavLst>
                                        <p:tav tm="0">
                                          <p:val>
                                            <p:strVal val="#ppt_x"/>
                                          </p:val>
                                        </p:tav>
                                        <p:tav tm="100000">
                                          <p:val>
                                            <p:strVal val="#ppt_x"/>
                                          </p:val>
                                        </p:tav>
                                      </p:tavLst>
                                    </p:anim>
                                    <p:anim calcmode="lin" valueType="num">
                                      <p:cBhvr>
                                        <p:cTn id="21" dur="900" decel="100000" fill="hold"/>
                                        <p:tgtEl>
                                          <p:spTgt spid="31"/>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31"/>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1000"/>
                                  </p:stCondLst>
                                  <p:childTnLst>
                                    <p:set>
                                      <p:cBhvr>
                                        <p:cTn id="24" dur="1" fill="hold">
                                          <p:stCondLst>
                                            <p:cond delay="0"/>
                                          </p:stCondLst>
                                        </p:cTn>
                                        <p:tgtEl>
                                          <p:spTgt spid="71"/>
                                        </p:tgtEl>
                                        <p:attrNameLst>
                                          <p:attrName>style.visibility</p:attrName>
                                        </p:attrNameLst>
                                      </p:cBhvr>
                                      <p:to>
                                        <p:strVal val="visible"/>
                                      </p:to>
                                    </p:set>
                                    <p:animEffect transition="in" filter="fade">
                                      <p:cBhvr>
                                        <p:cTn id="25" dur="1000"/>
                                        <p:tgtEl>
                                          <p:spTgt spid="71"/>
                                        </p:tgtEl>
                                      </p:cBhvr>
                                    </p:animEffect>
                                    <p:anim calcmode="lin" valueType="num">
                                      <p:cBhvr>
                                        <p:cTn id="26" dur="1000" fill="hold"/>
                                        <p:tgtEl>
                                          <p:spTgt spid="71"/>
                                        </p:tgtEl>
                                        <p:attrNameLst>
                                          <p:attrName>ppt_x</p:attrName>
                                        </p:attrNameLst>
                                      </p:cBhvr>
                                      <p:tavLst>
                                        <p:tav tm="0">
                                          <p:val>
                                            <p:strVal val="#ppt_x"/>
                                          </p:val>
                                        </p:tav>
                                        <p:tav tm="100000">
                                          <p:val>
                                            <p:strVal val="#ppt_x"/>
                                          </p:val>
                                        </p:tav>
                                      </p:tavLst>
                                    </p:anim>
                                    <p:anim calcmode="lin" valueType="num">
                                      <p:cBhvr>
                                        <p:cTn id="27" dur="900" decel="100000" fill="hold"/>
                                        <p:tgtEl>
                                          <p:spTgt spid="71"/>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71"/>
                                        </p:tgtEl>
                                        <p:attrNameLst>
                                          <p:attrName>ppt_y</p:attrName>
                                        </p:attrNameLst>
                                      </p:cBhvr>
                                      <p:tavLst>
                                        <p:tav tm="0">
                                          <p:val>
                                            <p:strVal val="#ppt_y-.03"/>
                                          </p:val>
                                        </p:tav>
                                        <p:tav tm="100000">
                                          <p:val>
                                            <p:strVal val="#ppt_y"/>
                                          </p:val>
                                        </p:tav>
                                      </p:tavLst>
                                    </p:anim>
                                  </p:childTnLst>
                                </p:cTn>
                              </p:par>
                              <p:par>
                                <p:cTn id="29" presetID="37" presetClass="entr" presetSubtype="0" fill="hold" nodeType="withEffect">
                                  <p:stCondLst>
                                    <p:cond delay="1000"/>
                                  </p:stCondLst>
                                  <p:childTnLst>
                                    <p:set>
                                      <p:cBhvr>
                                        <p:cTn id="30" dur="1" fill="hold">
                                          <p:stCondLst>
                                            <p:cond delay="0"/>
                                          </p:stCondLst>
                                        </p:cTn>
                                        <p:tgtEl>
                                          <p:spTgt spid="49"/>
                                        </p:tgtEl>
                                        <p:attrNameLst>
                                          <p:attrName>style.visibility</p:attrName>
                                        </p:attrNameLst>
                                      </p:cBhvr>
                                      <p:to>
                                        <p:strVal val="visible"/>
                                      </p:to>
                                    </p:set>
                                    <p:animEffect transition="in" filter="fade">
                                      <p:cBhvr>
                                        <p:cTn id="31" dur="1000"/>
                                        <p:tgtEl>
                                          <p:spTgt spid="49"/>
                                        </p:tgtEl>
                                      </p:cBhvr>
                                    </p:animEffect>
                                    <p:anim calcmode="lin" valueType="num">
                                      <p:cBhvr>
                                        <p:cTn id="32" dur="1000" fill="hold"/>
                                        <p:tgtEl>
                                          <p:spTgt spid="49"/>
                                        </p:tgtEl>
                                        <p:attrNameLst>
                                          <p:attrName>ppt_x</p:attrName>
                                        </p:attrNameLst>
                                      </p:cBhvr>
                                      <p:tavLst>
                                        <p:tav tm="0">
                                          <p:val>
                                            <p:strVal val="#ppt_x"/>
                                          </p:val>
                                        </p:tav>
                                        <p:tav tm="100000">
                                          <p:val>
                                            <p:strVal val="#ppt_x"/>
                                          </p:val>
                                        </p:tav>
                                      </p:tavLst>
                                    </p:anim>
                                    <p:anim calcmode="lin" valueType="num">
                                      <p:cBhvr>
                                        <p:cTn id="33" dur="900" decel="100000" fill="hold"/>
                                        <p:tgtEl>
                                          <p:spTgt spid="49"/>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49"/>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p:stCondLst>
                                    <p:cond delay="100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1000"/>
                                        <p:tgtEl>
                                          <p:spTgt spid="32"/>
                                        </p:tgtEl>
                                      </p:cBhvr>
                                    </p:animEffect>
                                    <p:anim calcmode="lin" valueType="num">
                                      <p:cBhvr>
                                        <p:cTn id="38" dur="1000" fill="hold"/>
                                        <p:tgtEl>
                                          <p:spTgt spid="32"/>
                                        </p:tgtEl>
                                        <p:attrNameLst>
                                          <p:attrName>ppt_x</p:attrName>
                                        </p:attrNameLst>
                                      </p:cBhvr>
                                      <p:tavLst>
                                        <p:tav tm="0">
                                          <p:val>
                                            <p:strVal val="#ppt_x"/>
                                          </p:val>
                                        </p:tav>
                                        <p:tav tm="100000">
                                          <p:val>
                                            <p:strVal val="#ppt_x"/>
                                          </p:val>
                                        </p:tav>
                                      </p:tavLst>
                                    </p:anim>
                                    <p:anim calcmode="lin" valueType="num">
                                      <p:cBhvr>
                                        <p:cTn id="39" dur="900" decel="100000" fill="hold"/>
                                        <p:tgtEl>
                                          <p:spTgt spid="32"/>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32"/>
                                        </p:tgtEl>
                                        <p:attrNameLst>
                                          <p:attrName>ppt_y</p:attrName>
                                        </p:attrNameLst>
                                      </p:cBhvr>
                                      <p:tavLst>
                                        <p:tav tm="0">
                                          <p:val>
                                            <p:strVal val="#ppt_y-.03"/>
                                          </p:val>
                                        </p:tav>
                                        <p:tav tm="100000">
                                          <p:val>
                                            <p:strVal val="#ppt_y"/>
                                          </p:val>
                                        </p:tav>
                                      </p:tavLst>
                                    </p:anim>
                                  </p:childTnLst>
                                </p:cTn>
                              </p:par>
                              <p:par>
                                <p:cTn id="41" presetID="37" presetClass="entr" presetSubtype="0" fill="hold" nodeType="withEffect">
                                  <p:stCondLst>
                                    <p:cond delay="100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1000"/>
                                        <p:tgtEl>
                                          <p:spTgt spid="22"/>
                                        </p:tgtEl>
                                      </p:cBhvr>
                                    </p:animEffect>
                                    <p:anim calcmode="lin" valueType="num">
                                      <p:cBhvr>
                                        <p:cTn id="44" dur="1000" fill="hold"/>
                                        <p:tgtEl>
                                          <p:spTgt spid="22"/>
                                        </p:tgtEl>
                                        <p:attrNameLst>
                                          <p:attrName>ppt_x</p:attrName>
                                        </p:attrNameLst>
                                      </p:cBhvr>
                                      <p:tavLst>
                                        <p:tav tm="0">
                                          <p:val>
                                            <p:strVal val="#ppt_x"/>
                                          </p:val>
                                        </p:tav>
                                        <p:tav tm="100000">
                                          <p:val>
                                            <p:strVal val="#ppt_x"/>
                                          </p:val>
                                        </p:tav>
                                      </p:tavLst>
                                    </p:anim>
                                    <p:anim calcmode="lin" valueType="num">
                                      <p:cBhvr>
                                        <p:cTn id="45" dur="900" decel="100000" fill="hold"/>
                                        <p:tgtEl>
                                          <p:spTgt spid="22"/>
                                        </p:tgtEl>
                                        <p:attrNameLst>
                                          <p:attrName>ppt_y</p:attrName>
                                        </p:attrNameLst>
                                      </p:cBhvr>
                                      <p:tavLst>
                                        <p:tav tm="0">
                                          <p:val>
                                            <p:strVal val="#ppt_y+1"/>
                                          </p:val>
                                        </p:tav>
                                        <p:tav tm="100000">
                                          <p:val>
                                            <p:strVal val="#ppt_y-.03"/>
                                          </p:val>
                                        </p:tav>
                                      </p:tavLst>
                                    </p:anim>
                                    <p:anim calcmode="lin" valueType="num">
                                      <p:cBhvr>
                                        <p:cTn id="46"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par>
                                <p:cTn id="47" presetID="37" presetClass="entr" presetSubtype="0" fill="hold" grpId="0" nodeType="withEffect">
                                  <p:stCondLst>
                                    <p:cond delay="1000"/>
                                  </p:stCondLst>
                                  <p:childTnLst>
                                    <p:set>
                                      <p:cBhvr>
                                        <p:cTn id="48" dur="1" fill="hold">
                                          <p:stCondLst>
                                            <p:cond delay="0"/>
                                          </p:stCondLst>
                                        </p:cTn>
                                        <p:tgtEl>
                                          <p:spTgt spid="63"/>
                                        </p:tgtEl>
                                        <p:attrNameLst>
                                          <p:attrName>style.visibility</p:attrName>
                                        </p:attrNameLst>
                                      </p:cBhvr>
                                      <p:to>
                                        <p:strVal val="visible"/>
                                      </p:to>
                                    </p:set>
                                    <p:animEffect transition="in" filter="fade">
                                      <p:cBhvr>
                                        <p:cTn id="49" dur="1000"/>
                                        <p:tgtEl>
                                          <p:spTgt spid="63"/>
                                        </p:tgtEl>
                                      </p:cBhvr>
                                    </p:animEffect>
                                    <p:anim calcmode="lin" valueType="num">
                                      <p:cBhvr>
                                        <p:cTn id="50" dur="1000" fill="hold"/>
                                        <p:tgtEl>
                                          <p:spTgt spid="63"/>
                                        </p:tgtEl>
                                        <p:attrNameLst>
                                          <p:attrName>ppt_x</p:attrName>
                                        </p:attrNameLst>
                                      </p:cBhvr>
                                      <p:tavLst>
                                        <p:tav tm="0">
                                          <p:val>
                                            <p:strVal val="#ppt_x"/>
                                          </p:val>
                                        </p:tav>
                                        <p:tav tm="100000">
                                          <p:val>
                                            <p:strVal val="#ppt_x"/>
                                          </p:val>
                                        </p:tav>
                                      </p:tavLst>
                                    </p:anim>
                                    <p:anim calcmode="lin" valueType="num">
                                      <p:cBhvr>
                                        <p:cTn id="51" dur="900" decel="100000" fill="hold"/>
                                        <p:tgtEl>
                                          <p:spTgt spid="63"/>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63"/>
                                        </p:tgtEl>
                                        <p:attrNameLst>
                                          <p:attrName>ppt_y</p:attrName>
                                        </p:attrNameLst>
                                      </p:cBhvr>
                                      <p:tavLst>
                                        <p:tav tm="0">
                                          <p:val>
                                            <p:strVal val="#ppt_y-.03"/>
                                          </p:val>
                                        </p:tav>
                                        <p:tav tm="100000">
                                          <p:val>
                                            <p:strVal val="#ppt_y"/>
                                          </p:val>
                                        </p:tav>
                                      </p:tavLst>
                                    </p:anim>
                                  </p:childTnLst>
                                </p:cTn>
                              </p:par>
                              <p:par>
                                <p:cTn id="53" presetID="37" presetClass="entr" presetSubtype="0" fill="hold" nodeType="withEffect">
                                  <p:stCondLst>
                                    <p:cond delay="1000"/>
                                  </p:stCondLst>
                                  <p:childTnLst>
                                    <p:set>
                                      <p:cBhvr>
                                        <p:cTn id="54" dur="1" fill="hold">
                                          <p:stCondLst>
                                            <p:cond delay="0"/>
                                          </p:stCondLst>
                                        </p:cTn>
                                        <p:tgtEl>
                                          <p:spTgt spid="70"/>
                                        </p:tgtEl>
                                        <p:attrNameLst>
                                          <p:attrName>style.visibility</p:attrName>
                                        </p:attrNameLst>
                                      </p:cBhvr>
                                      <p:to>
                                        <p:strVal val="visible"/>
                                      </p:to>
                                    </p:set>
                                    <p:animEffect transition="in" filter="fade">
                                      <p:cBhvr>
                                        <p:cTn id="55" dur="1000"/>
                                        <p:tgtEl>
                                          <p:spTgt spid="70"/>
                                        </p:tgtEl>
                                      </p:cBhvr>
                                    </p:animEffect>
                                    <p:anim calcmode="lin" valueType="num">
                                      <p:cBhvr>
                                        <p:cTn id="56" dur="1000" fill="hold"/>
                                        <p:tgtEl>
                                          <p:spTgt spid="70"/>
                                        </p:tgtEl>
                                        <p:attrNameLst>
                                          <p:attrName>ppt_x</p:attrName>
                                        </p:attrNameLst>
                                      </p:cBhvr>
                                      <p:tavLst>
                                        <p:tav tm="0">
                                          <p:val>
                                            <p:strVal val="#ppt_x"/>
                                          </p:val>
                                        </p:tav>
                                        <p:tav tm="100000">
                                          <p:val>
                                            <p:strVal val="#ppt_x"/>
                                          </p:val>
                                        </p:tav>
                                      </p:tavLst>
                                    </p:anim>
                                    <p:anim calcmode="lin" valueType="num">
                                      <p:cBhvr>
                                        <p:cTn id="57" dur="900" decel="100000" fill="hold"/>
                                        <p:tgtEl>
                                          <p:spTgt spid="70"/>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70"/>
                                        </p:tgtEl>
                                        <p:attrNameLst>
                                          <p:attrName>ppt_y</p:attrName>
                                        </p:attrNameLst>
                                      </p:cBhvr>
                                      <p:tavLst>
                                        <p:tav tm="0">
                                          <p:val>
                                            <p:strVal val="#ppt_y-.03"/>
                                          </p:val>
                                        </p:tav>
                                        <p:tav tm="100000">
                                          <p:val>
                                            <p:strVal val="#ppt_y"/>
                                          </p:val>
                                        </p:tav>
                                      </p:tavLst>
                                    </p:anim>
                                  </p:childTnLst>
                                </p:cTn>
                              </p:par>
                              <p:par>
                                <p:cTn id="59" presetID="37" presetClass="entr" presetSubtype="0" fill="hold" grpId="0" nodeType="withEffect">
                                  <p:stCondLst>
                                    <p:cond delay="1000"/>
                                  </p:stCondLst>
                                  <p:childTnLst>
                                    <p:set>
                                      <p:cBhvr>
                                        <p:cTn id="60" dur="1" fill="hold">
                                          <p:stCondLst>
                                            <p:cond delay="0"/>
                                          </p:stCondLst>
                                        </p:cTn>
                                        <p:tgtEl>
                                          <p:spTgt spid="33"/>
                                        </p:tgtEl>
                                        <p:attrNameLst>
                                          <p:attrName>style.visibility</p:attrName>
                                        </p:attrNameLst>
                                      </p:cBhvr>
                                      <p:to>
                                        <p:strVal val="visible"/>
                                      </p:to>
                                    </p:set>
                                    <p:animEffect transition="in" filter="fade">
                                      <p:cBhvr>
                                        <p:cTn id="61" dur="1000"/>
                                        <p:tgtEl>
                                          <p:spTgt spid="33"/>
                                        </p:tgtEl>
                                      </p:cBhvr>
                                    </p:animEffect>
                                    <p:anim calcmode="lin" valueType="num">
                                      <p:cBhvr>
                                        <p:cTn id="62" dur="1000" fill="hold"/>
                                        <p:tgtEl>
                                          <p:spTgt spid="33"/>
                                        </p:tgtEl>
                                        <p:attrNameLst>
                                          <p:attrName>ppt_x</p:attrName>
                                        </p:attrNameLst>
                                      </p:cBhvr>
                                      <p:tavLst>
                                        <p:tav tm="0">
                                          <p:val>
                                            <p:strVal val="#ppt_x"/>
                                          </p:val>
                                        </p:tav>
                                        <p:tav tm="100000">
                                          <p:val>
                                            <p:strVal val="#ppt_x"/>
                                          </p:val>
                                        </p:tav>
                                      </p:tavLst>
                                    </p:anim>
                                    <p:anim calcmode="lin" valueType="num">
                                      <p:cBhvr>
                                        <p:cTn id="63" dur="900" decel="100000" fill="hold"/>
                                        <p:tgtEl>
                                          <p:spTgt spid="33"/>
                                        </p:tgtEl>
                                        <p:attrNameLst>
                                          <p:attrName>ppt_y</p:attrName>
                                        </p:attrNameLst>
                                      </p:cBhvr>
                                      <p:tavLst>
                                        <p:tav tm="0">
                                          <p:val>
                                            <p:strVal val="#ppt_y+1"/>
                                          </p:val>
                                        </p:tav>
                                        <p:tav tm="100000">
                                          <p:val>
                                            <p:strVal val="#ppt_y-.03"/>
                                          </p:val>
                                        </p:tav>
                                      </p:tavLst>
                                    </p:anim>
                                    <p:anim calcmode="lin" valueType="num">
                                      <p:cBhvr>
                                        <p:cTn id="64" dur="100" accel="100000" fill="hold">
                                          <p:stCondLst>
                                            <p:cond delay="900"/>
                                          </p:stCondLst>
                                        </p:cTn>
                                        <p:tgtEl>
                                          <p:spTgt spid="33"/>
                                        </p:tgtEl>
                                        <p:attrNameLst>
                                          <p:attrName>ppt_y</p:attrName>
                                        </p:attrNameLst>
                                      </p:cBhvr>
                                      <p:tavLst>
                                        <p:tav tm="0">
                                          <p:val>
                                            <p:strVal val="#ppt_y-.03"/>
                                          </p:val>
                                        </p:tav>
                                        <p:tav tm="100000">
                                          <p:val>
                                            <p:strVal val="#ppt_y"/>
                                          </p:val>
                                        </p:tav>
                                      </p:tavLst>
                                    </p:anim>
                                  </p:childTnLst>
                                </p:cTn>
                              </p:par>
                              <p:par>
                                <p:cTn id="65" presetID="37" presetClass="entr" presetSubtype="0" fill="hold" nodeType="withEffect">
                                  <p:stCondLst>
                                    <p:cond delay="1000"/>
                                  </p:stCondLst>
                                  <p:childTnLst>
                                    <p:set>
                                      <p:cBhvr>
                                        <p:cTn id="66" dur="1" fill="hold">
                                          <p:stCondLst>
                                            <p:cond delay="0"/>
                                          </p:stCondLst>
                                        </p:cTn>
                                        <p:tgtEl>
                                          <p:spTgt spid="36"/>
                                        </p:tgtEl>
                                        <p:attrNameLst>
                                          <p:attrName>style.visibility</p:attrName>
                                        </p:attrNameLst>
                                      </p:cBhvr>
                                      <p:to>
                                        <p:strVal val="visible"/>
                                      </p:to>
                                    </p:set>
                                    <p:animEffect transition="in" filter="fade">
                                      <p:cBhvr>
                                        <p:cTn id="67" dur="1000"/>
                                        <p:tgtEl>
                                          <p:spTgt spid="36"/>
                                        </p:tgtEl>
                                      </p:cBhvr>
                                    </p:animEffect>
                                    <p:anim calcmode="lin" valueType="num">
                                      <p:cBhvr>
                                        <p:cTn id="68" dur="1000" fill="hold"/>
                                        <p:tgtEl>
                                          <p:spTgt spid="36"/>
                                        </p:tgtEl>
                                        <p:attrNameLst>
                                          <p:attrName>ppt_x</p:attrName>
                                        </p:attrNameLst>
                                      </p:cBhvr>
                                      <p:tavLst>
                                        <p:tav tm="0">
                                          <p:val>
                                            <p:strVal val="#ppt_x"/>
                                          </p:val>
                                        </p:tav>
                                        <p:tav tm="100000">
                                          <p:val>
                                            <p:strVal val="#ppt_x"/>
                                          </p:val>
                                        </p:tav>
                                      </p:tavLst>
                                    </p:anim>
                                    <p:anim calcmode="lin" valueType="num">
                                      <p:cBhvr>
                                        <p:cTn id="69" dur="900" decel="100000" fill="hold"/>
                                        <p:tgtEl>
                                          <p:spTgt spid="36"/>
                                        </p:tgtEl>
                                        <p:attrNameLst>
                                          <p:attrName>ppt_y</p:attrName>
                                        </p:attrNameLst>
                                      </p:cBhvr>
                                      <p:tavLst>
                                        <p:tav tm="0">
                                          <p:val>
                                            <p:strVal val="#ppt_y+1"/>
                                          </p:val>
                                        </p:tav>
                                        <p:tav tm="100000">
                                          <p:val>
                                            <p:strVal val="#ppt_y-.03"/>
                                          </p:val>
                                        </p:tav>
                                      </p:tavLst>
                                    </p:anim>
                                    <p:anim calcmode="lin" valueType="num">
                                      <p:cBhvr>
                                        <p:cTn id="70" dur="100" accel="100000" fill="hold">
                                          <p:stCondLst>
                                            <p:cond delay="900"/>
                                          </p:stCondLst>
                                        </p:cTn>
                                        <p:tgtEl>
                                          <p:spTgt spid="36"/>
                                        </p:tgtEl>
                                        <p:attrNameLst>
                                          <p:attrName>ppt_y</p:attrName>
                                        </p:attrNameLst>
                                      </p:cBhvr>
                                      <p:tavLst>
                                        <p:tav tm="0">
                                          <p:val>
                                            <p:strVal val="#ppt_y-.03"/>
                                          </p:val>
                                        </p:tav>
                                        <p:tav tm="100000">
                                          <p:val>
                                            <p:strVal val="#ppt_y"/>
                                          </p:val>
                                        </p:tav>
                                      </p:tavLst>
                                    </p:anim>
                                  </p:childTnLst>
                                </p:cTn>
                              </p:par>
                              <p:par>
                                <p:cTn id="71" presetID="37" presetClass="entr" presetSubtype="0" fill="hold" grpId="0" nodeType="withEffect">
                                  <p:stCondLst>
                                    <p:cond delay="1000"/>
                                  </p:stCondLst>
                                  <p:childTnLst>
                                    <p:set>
                                      <p:cBhvr>
                                        <p:cTn id="72" dur="1" fill="hold">
                                          <p:stCondLst>
                                            <p:cond delay="0"/>
                                          </p:stCondLst>
                                        </p:cTn>
                                        <p:tgtEl>
                                          <p:spTgt spid="39"/>
                                        </p:tgtEl>
                                        <p:attrNameLst>
                                          <p:attrName>style.visibility</p:attrName>
                                        </p:attrNameLst>
                                      </p:cBhvr>
                                      <p:to>
                                        <p:strVal val="visible"/>
                                      </p:to>
                                    </p:set>
                                    <p:animEffect transition="in" filter="fade">
                                      <p:cBhvr>
                                        <p:cTn id="73" dur="1000"/>
                                        <p:tgtEl>
                                          <p:spTgt spid="39"/>
                                        </p:tgtEl>
                                      </p:cBhvr>
                                    </p:animEffect>
                                    <p:anim calcmode="lin" valueType="num">
                                      <p:cBhvr>
                                        <p:cTn id="74" dur="1000" fill="hold"/>
                                        <p:tgtEl>
                                          <p:spTgt spid="39"/>
                                        </p:tgtEl>
                                        <p:attrNameLst>
                                          <p:attrName>ppt_x</p:attrName>
                                        </p:attrNameLst>
                                      </p:cBhvr>
                                      <p:tavLst>
                                        <p:tav tm="0">
                                          <p:val>
                                            <p:strVal val="#ppt_x"/>
                                          </p:val>
                                        </p:tav>
                                        <p:tav tm="100000">
                                          <p:val>
                                            <p:strVal val="#ppt_x"/>
                                          </p:val>
                                        </p:tav>
                                      </p:tavLst>
                                    </p:anim>
                                    <p:anim calcmode="lin" valueType="num">
                                      <p:cBhvr>
                                        <p:cTn id="75" dur="900" decel="100000" fill="hold"/>
                                        <p:tgtEl>
                                          <p:spTgt spid="39"/>
                                        </p:tgtEl>
                                        <p:attrNameLst>
                                          <p:attrName>ppt_y</p:attrName>
                                        </p:attrNameLst>
                                      </p:cBhvr>
                                      <p:tavLst>
                                        <p:tav tm="0">
                                          <p:val>
                                            <p:strVal val="#ppt_y+1"/>
                                          </p:val>
                                        </p:tav>
                                        <p:tav tm="100000">
                                          <p:val>
                                            <p:strVal val="#ppt_y-.03"/>
                                          </p:val>
                                        </p:tav>
                                      </p:tavLst>
                                    </p:anim>
                                    <p:anim calcmode="lin" valueType="num">
                                      <p:cBhvr>
                                        <p:cTn id="76" dur="100" accel="100000" fill="hold">
                                          <p:stCondLst>
                                            <p:cond delay="900"/>
                                          </p:stCondLst>
                                        </p:cTn>
                                        <p:tgtEl>
                                          <p:spTgt spid="39"/>
                                        </p:tgtEl>
                                        <p:attrNameLst>
                                          <p:attrName>ppt_y</p:attrName>
                                        </p:attrNameLst>
                                      </p:cBhvr>
                                      <p:tavLst>
                                        <p:tav tm="0">
                                          <p:val>
                                            <p:strVal val="#ppt_y-.03"/>
                                          </p:val>
                                        </p:tav>
                                        <p:tav tm="100000">
                                          <p:val>
                                            <p:strVal val="#ppt_y"/>
                                          </p:val>
                                        </p:tav>
                                      </p:tavLst>
                                    </p:anim>
                                  </p:childTnLst>
                                </p:cTn>
                              </p:par>
                              <p:par>
                                <p:cTn id="77" presetID="37" presetClass="entr" presetSubtype="0" fill="hold" nodeType="withEffect">
                                  <p:stCondLst>
                                    <p:cond delay="1000"/>
                                  </p:stCondLst>
                                  <p:childTnLst>
                                    <p:set>
                                      <p:cBhvr>
                                        <p:cTn id="78" dur="1" fill="hold">
                                          <p:stCondLst>
                                            <p:cond delay="0"/>
                                          </p:stCondLst>
                                        </p:cTn>
                                        <p:tgtEl>
                                          <p:spTgt spid="40"/>
                                        </p:tgtEl>
                                        <p:attrNameLst>
                                          <p:attrName>style.visibility</p:attrName>
                                        </p:attrNameLst>
                                      </p:cBhvr>
                                      <p:to>
                                        <p:strVal val="visible"/>
                                      </p:to>
                                    </p:set>
                                    <p:animEffect transition="in" filter="fade">
                                      <p:cBhvr>
                                        <p:cTn id="79" dur="1000"/>
                                        <p:tgtEl>
                                          <p:spTgt spid="40"/>
                                        </p:tgtEl>
                                      </p:cBhvr>
                                    </p:animEffect>
                                    <p:anim calcmode="lin" valueType="num">
                                      <p:cBhvr>
                                        <p:cTn id="80" dur="1000" fill="hold"/>
                                        <p:tgtEl>
                                          <p:spTgt spid="40"/>
                                        </p:tgtEl>
                                        <p:attrNameLst>
                                          <p:attrName>ppt_x</p:attrName>
                                        </p:attrNameLst>
                                      </p:cBhvr>
                                      <p:tavLst>
                                        <p:tav tm="0">
                                          <p:val>
                                            <p:strVal val="#ppt_x"/>
                                          </p:val>
                                        </p:tav>
                                        <p:tav tm="100000">
                                          <p:val>
                                            <p:strVal val="#ppt_x"/>
                                          </p:val>
                                        </p:tav>
                                      </p:tavLst>
                                    </p:anim>
                                    <p:anim calcmode="lin" valueType="num">
                                      <p:cBhvr>
                                        <p:cTn id="81" dur="900" decel="100000" fill="hold"/>
                                        <p:tgtEl>
                                          <p:spTgt spid="40"/>
                                        </p:tgtEl>
                                        <p:attrNameLst>
                                          <p:attrName>ppt_y</p:attrName>
                                        </p:attrNameLst>
                                      </p:cBhvr>
                                      <p:tavLst>
                                        <p:tav tm="0">
                                          <p:val>
                                            <p:strVal val="#ppt_y+1"/>
                                          </p:val>
                                        </p:tav>
                                        <p:tav tm="100000">
                                          <p:val>
                                            <p:strVal val="#ppt_y-.03"/>
                                          </p:val>
                                        </p:tav>
                                      </p:tavLst>
                                    </p:anim>
                                    <p:anim calcmode="lin" valueType="num">
                                      <p:cBhvr>
                                        <p:cTn id="82"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cTn>
                              </p:par>
                              <p:par>
                                <p:cTn id="83" presetID="37" presetClass="entr" presetSubtype="0" fill="hold" grpId="0" nodeType="withEffect">
                                  <p:stCondLst>
                                    <p:cond delay="1000"/>
                                  </p:stCondLst>
                                  <p:childTnLst>
                                    <p:set>
                                      <p:cBhvr>
                                        <p:cTn id="84" dur="1" fill="hold">
                                          <p:stCondLst>
                                            <p:cond delay="0"/>
                                          </p:stCondLst>
                                        </p:cTn>
                                        <p:tgtEl>
                                          <p:spTgt spid="50"/>
                                        </p:tgtEl>
                                        <p:attrNameLst>
                                          <p:attrName>style.visibility</p:attrName>
                                        </p:attrNameLst>
                                      </p:cBhvr>
                                      <p:to>
                                        <p:strVal val="visible"/>
                                      </p:to>
                                    </p:set>
                                    <p:animEffect transition="in" filter="fade">
                                      <p:cBhvr>
                                        <p:cTn id="85" dur="1000"/>
                                        <p:tgtEl>
                                          <p:spTgt spid="50"/>
                                        </p:tgtEl>
                                      </p:cBhvr>
                                    </p:animEffect>
                                    <p:anim calcmode="lin" valueType="num">
                                      <p:cBhvr>
                                        <p:cTn id="86" dur="1000" fill="hold"/>
                                        <p:tgtEl>
                                          <p:spTgt spid="50"/>
                                        </p:tgtEl>
                                        <p:attrNameLst>
                                          <p:attrName>ppt_x</p:attrName>
                                        </p:attrNameLst>
                                      </p:cBhvr>
                                      <p:tavLst>
                                        <p:tav tm="0">
                                          <p:val>
                                            <p:strVal val="#ppt_x"/>
                                          </p:val>
                                        </p:tav>
                                        <p:tav tm="100000">
                                          <p:val>
                                            <p:strVal val="#ppt_x"/>
                                          </p:val>
                                        </p:tav>
                                      </p:tavLst>
                                    </p:anim>
                                    <p:anim calcmode="lin" valueType="num">
                                      <p:cBhvr>
                                        <p:cTn id="87" dur="900" decel="100000" fill="hold"/>
                                        <p:tgtEl>
                                          <p:spTgt spid="50"/>
                                        </p:tgtEl>
                                        <p:attrNameLst>
                                          <p:attrName>ppt_y</p:attrName>
                                        </p:attrNameLst>
                                      </p:cBhvr>
                                      <p:tavLst>
                                        <p:tav tm="0">
                                          <p:val>
                                            <p:strVal val="#ppt_y+1"/>
                                          </p:val>
                                        </p:tav>
                                        <p:tav tm="100000">
                                          <p:val>
                                            <p:strVal val="#ppt_y-.03"/>
                                          </p:val>
                                        </p:tav>
                                      </p:tavLst>
                                    </p:anim>
                                    <p:anim calcmode="lin" valueType="num">
                                      <p:cBhvr>
                                        <p:cTn id="8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cTn>
                              </p:par>
                              <p:par>
                                <p:cTn id="89" presetID="37" presetClass="entr" presetSubtype="0" fill="hold" grpId="0" nodeType="withEffect">
                                  <p:stCondLst>
                                    <p:cond delay="1000"/>
                                  </p:stCondLst>
                                  <p:childTnLst>
                                    <p:set>
                                      <p:cBhvr>
                                        <p:cTn id="90" dur="1" fill="hold">
                                          <p:stCondLst>
                                            <p:cond delay="0"/>
                                          </p:stCondLst>
                                        </p:cTn>
                                        <p:tgtEl>
                                          <p:spTgt spid="51"/>
                                        </p:tgtEl>
                                        <p:attrNameLst>
                                          <p:attrName>style.visibility</p:attrName>
                                        </p:attrNameLst>
                                      </p:cBhvr>
                                      <p:to>
                                        <p:strVal val="visible"/>
                                      </p:to>
                                    </p:set>
                                    <p:animEffect transition="in" filter="fade">
                                      <p:cBhvr>
                                        <p:cTn id="91" dur="1000"/>
                                        <p:tgtEl>
                                          <p:spTgt spid="51"/>
                                        </p:tgtEl>
                                      </p:cBhvr>
                                    </p:animEffect>
                                    <p:anim calcmode="lin" valueType="num">
                                      <p:cBhvr>
                                        <p:cTn id="92" dur="1000" fill="hold"/>
                                        <p:tgtEl>
                                          <p:spTgt spid="51"/>
                                        </p:tgtEl>
                                        <p:attrNameLst>
                                          <p:attrName>ppt_x</p:attrName>
                                        </p:attrNameLst>
                                      </p:cBhvr>
                                      <p:tavLst>
                                        <p:tav tm="0">
                                          <p:val>
                                            <p:strVal val="#ppt_x"/>
                                          </p:val>
                                        </p:tav>
                                        <p:tav tm="100000">
                                          <p:val>
                                            <p:strVal val="#ppt_x"/>
                                          </p:val>
                                        </p:tav>
                                      </p:tavLst>
                                    </p:anim>
                                    <p:anim calcmode="lin" valueType="num">
                                      <p:cBhvr>
                                        <p:cTn id="93" dur="900" decel="100000" fill="hold"/>
                                        <p:tgtEl>
                                          <p:spTgt spid="51"/>
                                        </p:tgtEl>
                                        <p:attrNameLst>
                                          <p:attrName>ppt_y</p:attrName>
                                        </p:attrNameLst>
                                      </p:cBhvr>
                                      <p:tavLst>
                                        <p:tav tm="0">
                                          <p:val>
                                            <p:strVal val="#ppt_y+1"/>
                                          </p:val>
                                        </p:tav>
                                        <p:tav tm="100000">
                                          <p:val>
                                            <p:strVal val="#ppt_y-.03"/>
                                          </p:val>
                                        </p:tav>
                                      </p:tavLst>
                                    </p:anim>
                                    <p:anim calcmode="lin" valueType="num">
                                      <p:cBhvr>
                                        <p:cTn id="94" dur="100" accel="100000" fill="hold">
                                          <p:stCondLst>
                                            <p:cond delay="900"/>
                                          </p:stCondLst>
                                        </p:cTn>
                                        <p:tgtEl>
                                          <p:spTgt spid="51"/>
                                        </p:tgtEl>
                                        <p:attrNameLst>
                                          <p:attrName>ppt_y</p:attrName>
                                        </p:attrNameLst>
                                      </p:cBhvr>
                                      <p:tavLst>
                                        <p:tav tm="0">
                                          <p:val>
                                            <p:strVal val="#ppt_y-.03"/>
                                          </p:val>
                                        </p:tav>
                                        <p:tav tm="100000">
                                          <p:val>
                                            <p:strVal val="#ppt_y"/>
                                          </p:val>
                                        </p:tav>
                                      </p:tavLst>
                                    </p:anim>
                                  </p:childTnLst>
                                </p:cTn>
                              </p:par>
                              <p:par>
                                <p:cTn id="95" presetID="37" presetClass="entr" presetSubtype="0" fill="hold" grpId="0" nodeType="withEffect">
                                  <p:stCondLst>
                                    <p:cond delay="1000"/>
                                  </p:stCondLst>
                                  <p:childTnLst>
                                    <p:set>
                                      <p:cBhvr>
                                        <p:cTn id="96" dur="1" fill="hold">
                                          <p:stCondLst>
                                            <p:cond delay="0"/>
                                          </p:stCondLst>
                                        </p:cTn>
                                        <p:tgtEl>
                                          <p:spTgt spid="52"/>
                                        </p:tgtEl>
                                        <p:attrNameLst>
                                          <p:attrName>style.visibility</p:attrName>
                                        </p:attrNameLst>
                                      </p:cBhvr>
                                      <p:to>
                                        <p:strVal val="visible"/>
                                      </p:to>
                                    </p:set>
                                    <p:animEffect transition="in" filter="fade">
                                      <p:cBhvr>
                                        <p:cTn id="97" dur="1000"/>
                                        <p:tgtEl>
                                          <p:spTgt spid="52"/>
                                        </p:tgtEl>
                                      </p:cBhvr>
                                    </p:animEffect>
                                    <p:anim calcmode="lin" valueType="num">
                                      <p:cBhvr>
                                        <p:cTn id="98" dur="1000" fill="hold"/>
                                        <p:tgtEl>
                                          <p:spTgt spid="52"/>
                                        </p:tgtEl>
                                        <p:attrNameLst>
                                          <p:attrName>ppt_x</p:attrName>
                                        </p:attrNameLst>
                                      </p:cBhvr>
                                      <p:tavLst>
                                        <p:tav tm="0">
                                          <p:val>
                                            <p:strVal val="#ppt_x"/>
                                          </p:val>
                                        </p:tav>
                                        <p:tav tm="100000">
                                          <p:val>
                                            <p:strVal val="#ppt_x"/>
                                          </p:val>
                                        </p:tav>
                                      </p:tavLst>
                                    </p:anim>
                                    <p:anim calcmode="lin" valueType="num">
                                      <p:cBhvr>
                                        <p:cTn id="99" dur="900" decel="100000" fill="hold"/>
                                        <p:tgtEl>
                                          <p:spTgt spid="52"/>
                                        </p:tgtEl>
                                        <p:attrNameLst>
                                          <p:attrName>ppt_y</p:attrName>
                                        </p:attrNameLst>
                                      </p:cBhvr>
                                      <p:tavLst>
                                        <p:tav tm="0">
                                          <p:val>
                                            <p:strVal val="#ppt_y+1"/>
                                          </p:val>
                                        </p:tav>
                                        <p:tav tm="100000">
                                          <p:val>
                                            <p:strVal val="#ppt_y-.03"/>
                                          </p:val>
                                        </p:tav>
                                      </p:tavLst>
                                    </p:anim>
                                    <p:anim calcmode="lin" valueType="num">
                                      <p:cBhvr>
                                        <p:cTn id="100" dur="100" accel="100000" fill="hold">
                                          <p:stCondLst>
                                            <p:cond delay="900"/>
                                          </p:stCondLst>
                                        </p:cTn>
                                        <p:tgtEl>
                                          <p:spTgt spid="52"/>
                                        </p:tgtEl>
                                        <p:attrNameLst>
                                          <p:attrName>ppt_y</p:attrName>
                                        </p:attrNameLst>
                                      </p:cBhvr>
                                      <p:tavLst>
                                        <p:tav tm="0">
                                          <p:val>
                                            <p:strVal val="#ppt_y-.03"/>
                                          </p:val>
                                        </p:tav>
                                        <p:tav tm="100000">
                                          <p:val>
                                            <p:strVal val="#ppt_y"/>
                                          </p:val>
                                        </p:tav>
                                      </p:tavLst>
                                    </p:anim>
                                  </p:childTnLst>
                                </p:cTn>
                              </p:par>
                              <p:par>
                                <p:cTn id="101" presetID="37" presetClass="entr" presetSubtype="0" fill="hold" nodeType="withEffect">
                                  <p:stCondLst>
                                    <p:cond delay="1000"/>
                                  </p:stCondLst>
                                  <p:childTnLst>
                                    <p:set>
                                      <p:cBhvr>
                                        <p:cTn id="102" dur="1" fill="hold">
                                          <p:stCondLst>
                                            <p:cond delay="0"/>
                                          </p:stCondLst>
                                        </p:cTn>
                                        <p:tgtEl>
                                          <p:spTgt spid="53"/>
                                        </p:tgtEl>
                                        <p:attrNameLst>
                                          <p:attrName>style.visibility</p:attrName>
                                        </p:attrNameLst>
                                      </p:cBhvr>
                                      <p:to>
                                        <p:strVal val="visible"/>
                                      </p:to>
                                    </p:set>
                                    <p:animEffect transition="in" filter="fade">
                                      <p:cBhvr>
                                        <p:cTn id="103" dur="1000"/>
                                        <p:tgtEl>
                                          <p:spTgt spid="53"/>
                                        </p:tgtEl>
                                      </p:cBhvr>
                                    </p:animEffect>
                                    <p:anim calcmode="lin" valueType="num">
                                      <p:cBhvr>
                                        <p:cTn id="104" dur="1000" fill="hold"/>
                                        <p:tgtEl>
                                          <p:spTgt spid="53"/>
                                        </p:tgtEl>
                                        <p:attrNameLst>
                                          <p:attrName>ppt_x</p:attrName>
                                        </p:attrNameLst>
                                      </p:cBhvr>
                                      <p:tavLst>
                                        <p:tav tm="0">
                                          <p:val>
                                            <p:strVal val="#ppt_x"/>
                                          </p:val>
                                        </p:tav>
                                        <p:tav tm="100000">
                                          <p:val>
                                            <p:strVal val="#ppt_x"/>
                                          </p:val>
                                        </p:tav>
                                      </p:tavLst>
                                    </p:anim>
                                    <p:anim calcmode="lin" valueType="num">
                                      <p:cBhvr>
                                        <p:cTn id="105" dur="900" decel="100000" fill="hold"/>
                                        <p:tgtEl>
                                          <p:spTgt spid="53"/>
                                        </p:tgtEl>
                                        <p:attrNameLst>
                                          <p:attrName>ppt_y</p:attrName>
                                        </p:attrNameLst>
                                      </p:cBhvr>
                                      <p:tavLst>
                                        <p:tav tm="0">
                                          <p:val>
                                            <p:strVal val="#ppt_y+1"/>
                                          </p:val>
                                        </p:tav>
                                        <p:tav tm="100000">
                                          <p:val>
                                            <p:strVal val="#ppt_y-.03"/>
                                          </p:val>
                                        </p:tav>
                                      </p:tavLst>
                                    </p:anim>
                                    <p:anim calcmode="lin" valueType="num">
                                      <p:cBhvr>
                                        <p:cTn id="106" dur="100" accel="100000" fill="hold">
                                          <p:stCondLst>
                                            <p:cond delay="900"/>
                                          </p:stCondLst>
                                        </p:cTn>
                                        <p:tgtEl>
                                          <p:spTgt spid="53"/>
                                        </p:tgtEl>
                                        <p:attrNameLst>
                                          <p:attrName>ppt_y</p:attrName>
                                        </p:attrNameLst>
                                      </p:cBhvr>
                                      <p:tavLst>
                                        <p:tav tm="0">
                                          <p:val>
                                            <p:strVal val="#ppt_y-.03"/>
                                          </p:val>
                                        </p:tav>
                                        <p:tav tm="100000">
                                          <p:val>
                                            <p:strVal val="#ppt_y"/>
                                          </p:val>
                                        </p:tav>
                                      </p:tavLst>
                                    </p:anim>
                                  </p:childTnLst>
                                </p:cTn>
                              </p:par>
                              <p:par>
                                <p:cTn id="107" presetID="37" presetClass="entr" presetSubtype="0" fill="hold" nodeType="withEffect">
                                  <p:stCondLst>
                                    <p:cond delay="1000"/>
                                  </p:stCondLst>
                                  <p:childTnLst>
                                    <p:set>
                                      <p:cBhvr>
                                        <p:cTn id="108" dur="1" fill="hold">
                                          <p:stCondLst>
                                            <p:cond delay="0"/>
                                          </p:stCondLst>
                                        </p:cTn>
                                        <p:tgtEl>
                                          <p:spTgt spid="59"/>
                                        </p:tgtEl>
                                        <p:attrNameLst>
                                          <p:attrName>style.visibility</p:attrName>
                                        </p:attrNameLst>
                                      </p:cBhvr>
                                      <p:to>
                                        <p:strVal val="visible"/>
                                      </p:to>
                                    </p:set>
                                    <p:animEffect transition="in" filter="fade">
                                      <p:cBhvr>
                                        <p:cTn id="109" dur="1000"/>
                                        <p:tgtEl>
                                          <p:spTgt spid="59"/>
                                        </p:tgtEl>
                                      </p:cBhvr>
                                    </p:animEffect>
                                    <p:anim calcmode="lin" valueType="num">
                                      <p:cBhvr>
                                        <p:cTn id="110" dur="1000" fill="hold"/>
                                        <p:tgtEl>
                                          <p:spTgt spid="59"/>
                                        </p:tgtEl>
                                        <p:attrNameLst>
                                          <p:attrName>ppt_x</p:attrName>
                                        </p:attrNameLst>
                                      </p:cBhvr>
                                      <p:tavLst>
                                        <p:tav tm="0">
                                          <p:val>
                                            <p:strVal val="#ppt_x"/>
                                          </p:val>
                                        </p:tav>
                                        <p:tav tm="100000">
                                          <p:val>
                                            <p:strVal val="#ppt_x"/>
                                          </p:val>
                                        </p:tav>
                                      </p:tavLst>
                                    </p:anim>
                                    <p:anim calcmode="lin" valueType="num">
                                      <p:cBhvr>
                                        <p:cTn id="111" dur="900" decel="100000" fill="hold"/>
                                        <p:tgtEl>
                                          <p:spTgt spid="59"/>
                                        </p:tgtEl>
                                        <p:attrNameLst>
                                          <p:attrName>ppt_y</p:attrName>
                                        </p:attrNameLst>
                                      </p:cBhvr>
                                      <p:tavLst>
                                        <p:tav tm="0">
                                          <p:val>
                                            <p:strVal val="#ppt_y+1"/>
                                          </p:val>
                                        </p:tav>
                                        <p:tav tm="100000">
                                          <p:val>
                                            <p:strVal val="#ppt_y-.03"/>
                                          </p:val>
                                        </p:tav>
                                      </p:tavLst>
                                    </p:anim>
                                    <p:anim calcmode="lin" valueType="num">
                                      <p:cBhvr>
                                        <p:cTn id="112" dur="100" accel="100000" fill="hold">
                                          <p:stCondLst>
                                            <p:cond delay="900"/>
                                          </p:stCondLst>
                                        </p:cTn>
                                        <p:tgtEl>
                                          <p:spTgt spid="59"/>
                                        </p:tgtEl>
                                        <p:attrNameLst>
                                          <p:attrName>ppt_y</p:attrName>
                                        </p:attrNameLst>
                                      </p:cBhvr>
                                      <p:tavLst>
                                        <p:tav tm="0">
                                          <p:val>
                                            <p:strVal val="#ppt_y-.03"/>
                                          </p:val>
                                        </p:tav>
                                        <p:tav tm="100000">
                                          <p:val>
                                            <p:strVal val="#ppt_y"/>
                                          </p:val>
                                        </p:tav>
                                      </p:tavLst>
                                    </p:anim>
                                  </p:childTnLst>
                                </p:cTn>
                              </p:par>
                              <p:par>
                                <p:cTn id="113" presetID="37" presetClass="entr" presetSubtype="0" fill="hold" nodeType="withEffect">
                                  <p:stCondLst>
                                    <p:cond delay="1000"/>
                                  </p:stCondLst>
                                  <p:childTnLst>
                                    <p:set>
                                      <p:cBhvr>
                                        <p:cTn id="114" dur="1" fill="hold">
                                          <p:stCondLst>
                                            <p:cond delay="0"/>
                                          </p:stCondLst>
                                        </p:cTn>
                                        <p:tgtEl>
                                          <p:spTgt spid="72"/>
                                        </p:tgtEl>
                                        <p:attrNameLst>
                                          <p:attrName>style.visibility</p:attrName>
                                        </p:attrNameLst>
                                      </p:cBhvr>
                                      <p:to>
                                        <p:strVal val="visible"/>
                                      </p:to>
                                    </p:set>
                                    <p:animEffect transition="in" filter="fade">
                                      <p:cBhvr>
                                        <p:cTn id="115" dur="1000"/>
                                        <p:tgtEl>
                                          <p:spTgt spid="72"/>
                                        </p:tgtEl>
                                      </p:cBhvr>
                                    </p:animEffect>
                                    <p:anim calcmode="lin" valueType="num">
                                      <p:cBhvr>
                                        <p:cTn id="116" dur="1000" fill="hold"/>
                                        <p:tgtEl>
                                          <p:spTgt spid="72"/>
                                        </p:tgtEl>
                                        <p:attrNameLst>
                                          <p:attrName>ppt_x</p:attrName>
                                        </p:attrNameLst>
                                      </p:cBhvr>
                                      <p:tavLst>
                                        <p:tav tm="0">
                                          <p:val>
                                            <p:strVal val="#ppt_x"/>
                                          </p:val>
                                        </p:tav>
                                        <p:tav tm="100000">
                                          <p:val>
                                            <p:strVal val="#ppt_x"/>
                                          </p:val>
                                        </p:tav>
                                      </p:tavLst>
                                    </p:anim>
                                    <p:anim calcmode="lin" valueType="num">
                                      <p:cBhvr>
                                        <p:cTn id="117" dur="900" decel="100000" fill="hold"/>
                                        <p:tgtEl>
                                          <p:spTgt spid="72"/>
                                        </p:tgtEl>
                                        <p:attrNameLst>
                                          <p:attrName>ppt_y</p:attrName>
                                        </p:attrNameLst>
                                      </p:cBhvr>
                                      <p:tavLst>
                                        <p:tav tm="0">
                                          <p:val>
                                            <p:strVal val="#ppt_y+1"/>
                                          </p:val>
                                        </p:tav>
                                        <p:tav tm="100000">
                                          <p:val>
                                            <p:strVal val="#ppt_y-.03"/>
                                          </p:val>
                                        </p:tav>
                                      </p:tavLst>
                                    </p:anim>
                                    <p:anim calcmode="lin" valueType="num">
                                      <p:cBhvr>
                                        <p:cTn id="118" dur="100" accel="100000" fill="hold">
                                          <p:stCondLst>
                                            <p:cond delay="900"/>
                                          </p:stCondLst>
                                        </p:cTn>
                                        <p:tgtEl>
                                          <p:spTgt spid="72"/>
                                        </p:tgtEl>
                                        <p:attrNameLst>
                                          <p:attrName>ppt_y</p:attrName>
                                        </p:attrNameLst>
                                      </p:cBhvr>
                                      <p:tavLst>
                                        <p:tav tm="0">
                                          <p:val>
                                            <p:strVal val="#ppt_y-.03"/>
                                          </p:val>
                                        </p:tav>
                                        <p:tav tm="100000">
                                          <p:val>
                                            <p:strVal val="#ppt_y"/>
                                          </p:val>
                                        </p:tav>
                                      </p:tavLst>
                                    </p:anim>
                                  </p:childTnLst>
                                </p:cTn>
                              </p:par>
                              <p:par>
                                <p:cTn id="119" presetID="37" presetClass="entr" presetSubtype="0" fill="hold" grpId="0" nodeType="withEffect">
                                  <p:stCondLst>
                                    <p:cond delay="2000"/>
                                  </p:stCondLst>
                                  <p:childTnLst>
                                    <p:set>
                                      <p:cBhvr>
                                        <p:cTn id="120" dur="1" fill="hold">
                                          <p:stCondLst>
                                            <p:cond delay="0"/>
                                          </p:stCondLst>
                                        </p:cTn>
                                        <p:tgtEl>
                                          <p:spTgt spid="73"/>
                                        </p:tgtEl>
                                        <p:attrNameLst>
                                          <p:attrName>style.visibility</p:attrName>
                                        </p:attrNameLst>
                                      </p:cBhvr>
                                      <p:to>
                                        <p:strVal val="visible"/>
                                      </p:to>
                                    </p:set>
                                    <p:animEffect transition="in" filter="fade">
                                      <p:cBhvr>
                                        <p:cTn id="121" dur="1000"/>
                                        <p:tgtEl>
                                          <p:spTgt spid="73"/>
                                        </p:tgtEl>
                                      </p:cBhvr>
                                    </p:animEffect>
                                    <p:anim calcmode="lin" valueType="num">
                                      <p:cBhvr>
                                        <p:cTn id="122" dur="1000" fill="hold"/>
                                        <p:tgtEl>
                                          <p:spTgt spid="73"/>
                                        </p:tgtEl>
                                        <p:attrNameLst>
                                          <p:attrName>ppt_x</p:attrName>
                                        </p:attrNameLst>
                                      </p:cBhvr>
                                      <p:tavLst>
                                        <p:tav tm="0">
                                          <p:val>
                                            <p:strVal val="#ppt_x"/>
                                          </p:val>
                                        </p:tav>
                                        <p:tav tm="100000">
                                          <p:val>
                                            <p:strVal val="#ppt_x"/>
                                          </p:val>
                                        </p:tav>
                                      </p:tavLst>
                                    </p:anim>
                                    <p:anim calcmode="lin" valueType="num">
                                      <p:cBhvr>
                                        <p:cTn id="123" dur="900" decel="100000" fill="hold"/>
                                        <p:tgtEl>
                                          <p:spTgt spid="73"/>
                                        </p:tgtEl>
                                        <p:attrNameLst>
                                          <p:attrName>ppt_y</p:attrName>
                                        </p:attrNameLst>
                                      </p:cBhvr>
                                      <p:tavLst>
                                        <p:tav tm="0">
                                          <p:val>
                                            <p:strVal val="#ppt_y+1"/>
                                          </p:val>
                                        </p:tav>
                                        <p:tav tm="100000">
                                          <p:val>
                                            <p:strVal val="#ppt_y-.03"/>
                                          </p:val>
                                        </p:tav>
                                      </p:tavLst>
                                    </p:anim>
                                    <p:anim calcmode="lin" valueType="num">
                                      <p:cBhvr>
                                        <p:cTn id="124" dur="100" accel="100000" fill="hold">
                                          <p:stCondLst>
                                            <p:cond delay="900"/>
                                          </p:stCondLst>
                                        </p:cTn>
                                        <p:tgtEl>
                                          <p:spTgt spid="7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31" grpId="0" animBg="1"/>
      <p:bldP spid="32" grpId="0" animBg="1"/>
      <p:bldP spid="63" grpId="0" animBg="1"/>
      <p:bldP spid="33" grpId="0" animBg="1"/>
      <p:bldP spid="39" grpId="0" animBg="1"/>
      <p:bldP spid="50" grpId="0" animBg="1"/>
      <p:bldP spid="51" grpId="0" animBg="1"/>
      <p:bldP spid="52" grpId="0" animBg="1"/>
      <p:bldP spid="7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E4D6638A-5F85-E649-9F4B-8FAF3004D1BF}"/>
              </a:ext>
            </a:extLst>
          </p:cNvPr>
          <p:cNvPicPr>
            <a:picLocks noChangeAspect="1"/>
          </p:cNvPicPr>
          <p:nvPr/>
        </p:nvPicPr>
        <p:blipFill>
          <a:blip r:embed="rId3"/>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8310D22E-4C33-4D43-9DC3-6476B7F59604}"/>
              </a:ext>
            </a:extLst>
          </p:cNvPr>
          <p:cNvSpPr txBox="1"/>
          <p:nvPr/>
        </p:nvSpPr>
        <p:spPr>
          <a:xfrm>
            <a:off x="8016765" y="1805152"/>
            <a:ext cx="3807372" cy="2862322"/>
          </a:xfrm>
          <a:prstGeom prst="rect">
            <a:avLst/>
          </a:prstGeom>
          <a:noFill/>
        </p:spPr>
        <p:txBody>
          <a:bodyPr wrap="square" rtlCol="0">
            <a:spAutoFit/>
          </a:bodyPr>
          <a:lstStyle/>
          <a:p>
            <a:pPr algn="ctr"/>
            <a:r>
              <a:rPr lang="en-US" sz="3600" dirty="0">
                <a:solidFill>
                  <a:srgbClr val="006633"/>
                </a:solidFill>
                <a:latin typeface="Montserrat" pitchFamily="2" charset="77"/>
              </a:rPr>
              <a:t>By-Laws</a:t>
            </a:r>
          </a:p>
          <a:p>
            <a:pPr algn="ctr"/>
            <a:endParaRPr lang="en-US" sz="3600" dirty="0">
              <a:solidFill>
                <a:srgbClr val="006633"/>
              </a:solidFill>
              <a:latin typeface="Montserrat" pitchFamily="2" charset="77"/>
            </a:endParaRPr>
          </a:p>
          <a:p>
            <a:pPr algn="ctr"/>
            <a:r>
              <a:rPr lang="en-US" sz="3600" dirty="0">
                <a:solidFill>
                  <a:srgbClr val="006633"/>
                </a:solidFill>
                <a:latin typeface="Montserrat" pitchFamily="2" charset="77"/>
              </a:rPr>
              <a:t>Standing Committees</a:t>
            </a:r>
          </a:p>
          <a:p>
            <a:pPr algn="ctr"/>
            <a:endParaRPr lang="en-US" sz="3600" b="1" dirty="0">
              <a:solidFill>
                <a:srgbClr val="006633"/>
              </a:solidFill>
              <a:latin typeface="Montserrat" pitchFamily="2" charset="77"/>
            </a:endParaRPr>
          </a:p>
        </p:txBody>
      </p:sp>
      <p:cxnSp>
        <p:nvCxnSpPr>
          <p:cNvPr id="6" name="Straight Connector 5">
            <a:extLst>
              <a:ext uri="{FF2B5EF4-FFF2-40B4-BE49-F238E27FC236}">
                <a16:creationId xmlns:a16="http://schemas.microsoft.com/office/drawing/2014/main" id="{05A035AB-B09D-E54F-929F-8282DABF631E}"/>
              </a:ext>
            </a:extLst>
          </p:cNvPr>
          <p:cNvCxnSpPr/>
          <p:nvPr/>
        </p:nvCxnSpPr>
        <p:spPr>
          <a:xfrm>
            <a:off x="8690740" y="4368508"/>
            <a:ext cx="2459421" cy="0"/>
          </a:xfrm>
          <a:prstGeom prst="line">
            <a:avLst/>
          </a:prstGeom>
          <a:ln w="25400">
            <a:solidFill>
              <a:srgbClr val="006633">
                <a:alpha val="25000"/>
              </a:srgbClr>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C31288E-0D88-434C-9B9E-AD9DCFF94E7A}"/>
              </a:ext>
            </a:extLst>
          </p:cNvPr>
          <p:cNvSpPr txBox="1"/>
          <p:nvPr/>
        </p:nvSpPr>
        <p:spPr>
          <a:xfrm>
            <a:off x="1078099" y="355254"/>
            <a:ext cx="5699891" cy="6409447"/>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US" sz="2200" dirty="0">
                <a:solidFill>
                  <a:schemeClr val="bg1"/>
                </a:solidFill>
                <a:latin typeface="Montserrat Light" pitchFamily="2" charset="77"/>
              </a:rPr>
              <a:t>SOED Curriculum Committee (5</a:t>
            </a:r>
            <a:r>
              <a:rPr lang="en-US" sz="2000" dirty="0">
                <a:solidFill>
                  <a:schemeClr val="bg1"/>
                </a:solidFill>
                <a:latin typeface="Montserrat Light" pitchFamily="2" charset="77"/>
              </a:rPr>
              <a:t>)</a:t>
            </a:r>
          </a:p>
          <a:p>
            <a:pPr marL="342900" indent="-342900">
              <a:buFont typeface="Arial" panose="020B0604020202020204" pitchFamily="34" charset="0"/>
              <a:buChar char="•"/>
            </a:pPr>
            <a:endParaRPr lang="en-US" sz="1400" dirty="0">
              <a:solidFill>
                <a:schemeClr val="bg1"/>
              </a:solidFill>
              <a:latin typeface="Montserrat Light" pitchFamily="2" charset="77"/>
            </a:endParaRPr>
          </a:p>
          <a:p>
            <a:pPr marL="342900" indent="-342900">
              <a:buFont typeface="Arial" panose="020B0604020202020204" pitchFamily="34" charset="0"/>
              <a:buChar char="•"/>
            </a:pPr>
            <a:r>
              <a:rPr lang="en-US" sz="2200" dirty="0">
                <a:solidFill>
                  <a:schemeClr val="bg1"/>
                </a:solidFill>
                <a:latin typeface="Montserrat Light" pitchFamily="2" charset="77"/>
              </a:rPr>
              <a:t>SRTM Curriculum Committee (3)</a:t>
            </a:r>
          </a:p>
          <a:p>
            <a:pPr marL="342900" indent="-342900">
              <a:buFont typeface="Arial" panose="020B0604020202020204" pitchFamily="34" charset="0"/>
              <a:buChar char="•"/>
            </a:pPr>
            <a:endParaRPr lang="en-US" sz="1400" dirty="0">
              <a:solidFill>
                <a:schemeClr val="bg1"/>
              </a:solidFill>
              <a:latin typeface="Montserrat Light" pitchFamily="2" charset="77"/>
            </a:endParaRPr>
          </a:p>
          <a:p>
            <a:pPr marL="342900" indent="-342900">
              <a:buFont typeface="Arial" panose="020B0604020202020204" pitchFamily="34" charset="0"/>
              <a:buChar char="•"/>
            </a:pPr>
            <a:r>
              <a:rPr lang="en-US" sz="2200" dirty="0">
                <a:solidFill>
                  <a:schemeClr val="bg1"/>
                </a:solidFill>
                <a:latin typeface="Montserrat Light" pitchFamily="2" charset="77"/>
              </a:rPr>
              <a:t>SOK Curriculum Committee (3)</a:t>
            </a:r>
          </a:p>
          <a:p>
            <a:pPr marL="342900" indent="-342900">
              <a:buFont typeface="Arial" panose="020B0604020202020204" pitchFamily="34" charset="0"/>
              <a:buChar char="•"/>
            </a:pPr>
            <a:endParaRPr lang="en-US" sz="1400" dirty="0">
              <a:solidFill>
                <a:schemeClr val="bg1"/>
              </a:solidFill>
              <a:latin typeface="Montserrat Light" pitchFamily="2" charset="77"/>
            </a:endParaRPr>
          </a:p>
          <a:p>
            <a:pPr marL="342900" indent="-342900">
              <a:buFont typeface="Arial" panose="020B0604020202020204" pitchFamily="34" charset="0"/>
              <a:buChar char="•"/>
            </a:pPr>
            <a:r>
              <a:rPr lang="en-US" sz="2200" i="1" dirty="0">
                <a:solidFill>
                  <a:schemeClr val="bg1"/>
                </a:solidFill>
                <a:latin typeface="Montserrat Light" pitchFamily="2" charset="77"/>
              </a:rPr>
              <a:t>Ex Officio</a:t>
            </a:r>
            <a:r>
              <a:rPr lang="en-US" sz="2200" dirty="0">
                <a:solidFill>
                  <a:schemeClr val="bg1"/>
                </a:solidFill>
                <a:latin typeface="Montserrat Light" pitchFamily="2" charset="77"/>
              </a:rPr>
              <a:t>: Associate Dean</a:t>
            </a:r>
          </a:p>
          <a:p>
            <a:pPr marL="342900" indent="-342900">
              <a:buFont typeface="Arial" panose="020B0604020202020204" pitchFamily="34" charset="0"/>
              <a:buChar char="•"/>
            </a:pPr>
            <a:endParaRPr lang="en-US" sz="1400" dirty="0">
              <a:solidFill>
                <a:schemeClr val="bg1"/>
              </a:solidFill>
              <a:latin typeface="Montserrat Light" pitchFamily="2" charset="77"/>
            </a:endParaRPr>
          </a:p>
          <a:p>
            <a:pPr marL="342900" indent="-342900">
              <a:buFont typeface="Arial" panose="020B0604020202020204" pitchFamily="34" charset="0"/>
              <a:buChar char="•"/>
            </a:pPr>
            <a:r>
              <a:rPr lang="en-US" dirty="0">
                <a:solidFill>
                  <a:schemeClr val="bg1"/>
                </a:solidFill>
                <a:latin typeface="Montserrat Light" pitchFamily="2" charset="77"/>
              </a:rPr>
              <a:t>Attendees:  Accreditation; External Reporting; Academic Affairs Coordinator; Program reps</a:t>
            </a:r>
          </a:p>
          <a:p>
            <a:pPr marL="342900" indent="-342900">
              <a:buFont typeface="Arial" panose="020B0604020202020204" pitchFamily="34" charset="0"/>
              <a:buChar char="•"/>
            </a:pPr>
            <a:endParaRPr lang="en-US" sz="2000" dirty="0">
              <a:solidFill>
                <a:schemeClr val="bg1"/>
              </a:solidFill>
              <a:latin typeface="Montserrat Light" pitchFamily="2" charset="77"/>
            </a:endParaRPr>
          </a:p>
          <a:p>
            <a:pPr marL="342900" indent="-342900">
              <a:buFont typeface="Arial" panose="020B0604020202020204" pitchFamily="34" charset="0"/>
              <a:buChar char="•"/>
            </a:pPr>
            <a:endParaRPr lang="en-US" sz="1050" dirty="0">
              <a:solidFill>
                <a:schemeClr val="bg1"/>
              </a:solidFill>
              <a:latin typeface="Montserrat Light" pitchFamily="2" charset="77"/>
            </a:endParaRPr>
          </a:p>
          <a:p>
            <a:pPr marL="342900" indent="-342900">
              <a:buFont typeface="Arial" panose="020B0604020202020204" pitchFamily="34" charset="0"/>
              <a:buChar char="•"/>
            </a:pPr>
            <a:r>
              <a:rPr lang="en-US" sz="2200" dirty="0">
                <a:solidFill>
                  <a:schemeClr val="bg1"/>
                </a:solidFill>
                <a:latin typeface="Montserrat Light" pitchFamily="2" charset="77"/>
              </a:rPr>
              <a:t>Assist in development and management of a relevant and coordinated UG and GR curriculum</a:t>
            </a:r>
          </a:p>
          <a:p>
            <a:pPr marL="342900" indent="-342900">
              <a:buFont typeface="Arial" panose="020B0604020202020204" pitchFamily="34" charset="0"/>
              <a:buChar char="•"/>
            </a:pPr>
            <a:endParaRPr lang="en-US" sz="2400" dirty="0">
              <a:solidFill>
                <a:schemeClr val="bg1"/>
              </a:solidFill>
              <a:latin typeface="Montserrat Light" pitchFamily="2" charset="77"/>
            </a:endParaRPr>
          </a:p>
          <a:p>
            <a:pPr marL="342900" indent="-342900">
              <a:buFont typeface="Arial" panose="020B0604020202020204" pitchFamily="34" charset="0"/>
              <a:buChar char="•"/>
            </a:pPr>
            <a:r>
              <a:rPr lang="en-US" sz="2200" dirty="0">
                <a:solidFill>
                  <a:schemeClr val="bg1"/>
                </a:solidFill>
                <a:latin typeface="Montserrat Light" pitchFamily="2" charset="77"/>
              </a:rPr>
              <a:t>Review all new and modified curricular proposals and policy changes</a:t>
            </a:r>
          </a:p>
          <a:p>
            <a:pPr marL="342900" indent="-342900">
              <a:buFont typeface="Arial" panose="020B0604020202020204" pitchFamily="34" charset="0"/>
              <a:buChar char="•"/>
            </a:pPr>
            <a:endParaRPr lang="en-US" sz="2200" dirty="0">
              <a:solidFill>
                <a:schemeClr val="bg1"/>
              </a:solidFill>
              <a:latin typeface="Montserrat Light" pitchFamily="2" charset="77"/>
            </a:endParaRPr>
          </a:p>
          <a:p>
            <a:pPr marL="342900" indent="-342900">
              <a:buFont typeface="Arial" panose="020B0604020202020204" pitchFamily="34" charset="0"/>
              <a:buChar char="•"/>
            </a:pPr>
            <a:r>
              <a:rPr lang="en-US" sz="2200" dirty="0">
                <a:solidFill>
                  <a:schemeClr val="bg1"/>
                </a:solidFill>
                <a:latin typeface="Montserrat Light" pitchFamily="2" charset="77"/>
              </a:rPr>
              <a:t>Minutes distributed to CEHD</a:t>
            </a:r>
          </a:p>
        </p:txBody>
      </p:sp>
    </p:spTree>
    <p:extLst>
      <p:ext uri="{BB962C8B-B14F-4D97-AF65-F5344CB8AC3E}">
        <p14:creationId xmlns:p14="http://schemas.microsoft.com/office/powerpoint/2010/main" val="3206212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900" decel="100000" fill="hold"/>
                                        <p:tgtEl>
                                          <p:spTgt spid="4"/>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900" decel="100000" fill="hold"/>
                                        <p:tgtEl>
                                          <p:spTgt spid="6"/>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50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900" decel="100000" fill="hold"/>
                                        <p:tgtEl>
                                          <p:spTgt spid="7"/>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78627D-77A6-F24B-8ECC-0DFA7ED98573}"/>
              </a:ext>
            </a:extLst>
          </p:cNvPr>
          <p:cNvPicPr>
            <a:picLocks noChangeAspect="1"/>
          </p:cNvPicPr>
          <p:nvPr/>
        </p:nvPicPr>
        <p:blipFill>
          <a:blip r:embed="rId3"/>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19758471-06AE-114F-9559-BA24ECFF03AE}"/>
              </a:ext>
            </a:extLst>
          </p:cNvPr>
          <p:cNvSpPr txBox="1"/>
          <p:nvPr/>
        </p:nvSpPr>
        <p:spPr>
          <a:xfrm>
            <a:off x="8016765" y="1805152"/>
            <a:ext cx="3807372" cy="3970318"/>
          </a:xfrm>
          <a:prstGeom prst="rect">
            <a:avLst/>
          </a:prstGeom>
          <a:noFill/>
        </p:spPr>
        <p:txBody>
          <a:bodyPr wrap="square" rtlCol="0">
            <a:spAutoFit/>
          </a:bodyPr>
          <a:lstStyle/>
          <a:p>
            <a:pPr algn="ctr"/>
            <a:r>
              <a:rPr lang="en-US" sz="3600" dirty="0">
                <a:solidFill>
                  <a:schemeClr val="bg1"/>
                </a:solidFill>
                <a:latin typeface="Montserrat" pitchFamily="2" charset="77"/>
              </a:rPr>
              <a:t>Syllabi Review</a:t>
            </a:r>
          </a:p>
          <a:p>
            <a:pPr algn="ctr"/>
            <a:endParaRPr lang="en-US" sz="3600" dirty="0">
              <a:solidFill>
                <a:schemeClr val="bg1"/>
              </a:solidFill>
              <a:latin typeface="Montserrat" pitchFamily="2" charset="77"/>
            </a:endParaRPr>
          </a:p>
          <a:p>
            <a:pPr algn="ctr"/>
            <a:endParaRPr lang="en-US" sz="3600" dirty="0">
              <a:solidFill>
                <a:schemeClr val="bg1"/>
              </a:solidFill>
              <a:latin typeface="Montserrat" pitchFamily="2" charset="77"/>
            </a:endParaRPr>
          </a:p>
          <a:p>
            <a:pPr algn="ctr"/>
            <a:r>
              <a:rPr lang="en-US" sz="3600" dirty="0">
                <a:solidFill>
                  <a:schemeClr val="bg1"/>
                </a:solidFill>
                <a:latin typeface="Montserrat" pitchFamily="2" charset="77"/>
              </a:rPr>
              <a:t>Curriculum Development</a:t>
            </a:r>
          </a:p>
          <a:p>
            <a:pPr algn="ctr"/>
            <a:r>
              <a:rPr lang="en-US" sz="3600" dirty="0">
                <a:solidFill>
                  <a:schemeClr val="bg1"/>
                </a:solidFill>
                <a:latin typeface="Montserrat" pitchFamily="2" charset="77"/>
              </a:rPr>
              <a:t>Resources</a:t>
            </a:r>
          </a:p>
          <a:p>
            <a:pPr algn="ctr"/>
            <a:endParaRPr lang="en-US" sz="3600" b="1" dirty="0">
              <a:solidFill>
                <a:schemeClr val="bg1"/>
              </a:solidFill>
              <a:latin typeface="Montserrat" pitchFamily="2" charset="77"/>
            </a:endParaRPr>
          </a:p>
        </p:txBody>
      </p:sp>
      <p:cxnSp>
        <p:nvCxnSpPr>
          <p:cNvPr id="6" name="Straight Connector 5">
            <a:extLst>
              <a:ext uri="{FF2B5EF4-FFF2-40B4-BE49-F238E27FC236}">
                <a16:creationId xmlns:a16="http://schemas.microsoft.com/office/drawing/2014/main" id="{8A70688B-8998-AC47-9B9C-78CE15627199}"/>
              </a:ext>
            </a:extLst>
          </p:cNvPr>
          <p:cNvCxnSpPr/>
          <p:nvPr/>
        </p:nvCxnSpPr>
        <p:spPr>
          <a:xfrm>
            <a:off x="8690740" y="3051647"/>
            <a:ext cx="2459421" cy="0"/>
          </a:xfrm>
          <a:prstGeom prst="line">
            <a:avLst/>
          </a:prstGeom>
          <a:ln w="25400">
            <a:solidFill>
              <a:schemeClr val="bg1">
                <a:alpha val="25000"/>
              </a:schemeClr>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92A634E6-722A-994A-82EB-1F678A5EEA7C}"/>
              </a:ext>
            </a:extLst>
          </p:cNvPr>
          <p:cNvSpPr txBox="1"/>
          <p:nvPr/>
        </p:nvSpPr>
        <p:spPr>
          <a:xfrm>
            <a:off x="1041313" y="1343487"/>
            <a:ext cx="5382348" cy="4154984"/>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rgbClr val="006633"/>
                </a:solidFill>
                <a:latin typeface="Montserrat Light" panose="020B0604020202020204" charset="0"/>
                <a:hlinkClick r:id="rId4">
                  <a:extLst>
                    <a:ext uri="{A12FA001-AC4F-418D-AE19-62706E023703}">
                      <ahyp:hlinkClr xmlns:ahyp="http://schemas.microsoft.com/office/drawing/2018/hyperlinkcolor" val="tx"/>
                    </a:ext>
                  </a:extLst>
                </a:hlinkClick>
              </a:rPr>
              <a:t>Academic Affairs | CEHD (gmu.edu)</a:t>
            </a:r>
            <a:endParaRPr lang="en-US" sz="2400" dirty="0">
              <a:solidFill>
                <a:srgbClr val="006633"/>
              </a:solidFill>
              <a:latin typeface="Montserrat Light" panose="020B0604020202020204" charset="0"/>
            </a:endParaRPr>
          </a:p>
          <a:p>
            <a:pPr marL="342900" indent="-342900">
              <a:buFont typeface="Arial" panose="020B0604020202020204" pitchFamily="34" charset="0"/>
              <a:buChar char="•"/>
            </a:pPr>
            <a:endParaRPr lang="en-US" sz="2400" dirty="0">
              <a:solidFill>
                <a:srgbClr val="006633"/>
              </a:solidFill>
              <a:latin typeface="Montserrat Light" pitchFamily="2" charset="77"/>
            </a:endParaRPr>
          </a:p>
          <a:p>
            <a:pPr marL="342900" indent="-342900">
              <a:buFont typeface="Arial" panose="020B0604020202020204" pitchFamily="34" charset="0"/>
              <a:buChar char="•"/>
            </a:pPr>
            <a:r>
              <a:rPr lang="en-US" sz="2400" dirty="0">
                <a:solidFill>
                  <a:srgbClr val="006633"/>
                </a:solidFill>
                <a:latin typeface="Montserrat Light" pitchFamily="2" charset="77"/>
              </a:rPr>
              <a:t>Online and Standard Syllabus Templates</a:t>
            </a:r>
          </a:p>
          <a:p>
            <a:pPr marL="342900" indent="-342900">
              <a:buFont typeface="Arial" panose="020B0604020202020204" pitchFamily="34" charset="0"/>
              <a:buChar char="•"/>
            </a:pPr>
            <a:endParaRPr lang="en-US" sz="2400" dirty="0">
              <a:solidFill>
                <a:srgbClr val="006633"/>
              </a:solidFill>
              <a:latin typeface="Montserrat Light" pitchFamily="2" charset="77"/>
            </a:endParaRPr>
          </a:p>
          <a:p>
            <a:pPr marL="342900" indent="-342900">
              <a:buFont typeface="Arial" panose="020B0604020202020204" pitchFamily="34" charset="0"/>
              <a:buChar char="•"/>
            </a:pPr>
            <a:r>
              <a:rPr lang="en-US" sz="2400" dirty="0">
                <a:solidFill>
                  <a:srgbClr val="006633"/>
                </a:solidFill>
                <a:latin typeface="Montserrat Light" pitchFamily="2" charset="77"/>
              </a:rPr>
              <a:t>Curriculum Development</a:t>
            </a:r>
          </a:p>
          <a:p>
            <a:pPr marL="800100" lvl="1" indent="-342900">
              <a:buFont typeface="Arial" panose="020B0604020202020204" pitchFamily="34" charset="0"/>
              <a:buChar char="•"/>
            </a:pPr>
            <a:r>
              <a:rPr lang="en-US" sz="2400" dirty="0">
                <a:solidFill>
                  <a:srgbClr val="006633"/>
                </a:solidFill>
                <a:latin typeface="Montserrat Light" pitchFamily="2" charset="77"/>
              </a:rPr>
              <a:t>Processes</a:t>
            </a:r>
          </a:p>
          <a:p>
            <a:pPr marL="800100" lvl="1" indent="-342900">
              <a:buFont typeface="Arial" panose="020B0604020202020204" pitchFamily="34" charset="0"/>
              <a:buChar char="•"/>
            </a:pPr>
            <a:r>
              <a:rPr lang="en-US" sz="2400" dirty="0">
                <a:solidFill>
                  <a:srgbClr val="006633"/>
                </a:solidFill>
                <a:latin typeface="Montserrat Light" pitchFamily="2" charset="77"/>
              </a:rPr>
              <a:t>SCHEV</a:t>
            </a:r>
          </a:p>
          <a:p>
            <a:pPr marL="800100" lvl="1" indent="-342900">
              <a:buFont typeface="Arial" panose="020B0604020202020204" pitchFamily="34" charset="0"/>
              <a:buChar char="•"/>
            </a:pPr>
            <a:r>
              <a:rPr lang="en-US" sz="2400" dirty="0">
                <a:solidFill>
                  <a:srgbClr val="006633"/>
                </a:solidFill>
                <a:latin typeface="Montserrat Light" pitchFamily="2" charset="77"/>
              </a:rPr>
              <a:t>SACS</a:t>
            </a:r>
          </a:p>
          <a:p>
            <a:pPr marL="342900" indent="-342900">
              <a:buFont typeface="Arial" panose="020B0604020202020204" pitchFamily="34" charset="0"/>
              <a:buChar char="•"/>
            </a:pPr>
            <a:endParaRPr lang="en-US" sz="2400" dirty="0">
              <a:solidFill>
                <a:srgbClr val="006633"/>
              </a:solidFill>
              <a:latin typeface="Montserrat Light" pitchFamily="2" charset="77"/>
            </a:endParaRPr>
          </a:p>
        </p:txBody>
      </p:sp>
    </p:spTree>
    <p:extLst>
      <p:ext uri="{BB962C8B-B14F-4D97-AF65-F5344CB8AC3E}">
        <p14:creationId xmlns:p14="http://schemas.microsoft.com/office/powerpoint/2010/main" val="806377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900" decel="100000" fill="hold"/>
                                        <p:tgtEl>
                                          <p:spTgt spid="5"/>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900" decel="100000" fill="hold"/>
                                        <p:tgtEl>
                                          <p:spTgt spid="6"/>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50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900" decel="100000" fill="hold"/>
                                        <p:tgtEl>
                                          <p:spTgt spid="7"/>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close up of a sign&#10;&#10;Description automatically generated">
            <a:extLst>
              <a:ext uri="{FF2B5EF4-FFF2-40B4-BE49-F238E27FC236}">
                <a16:creationId xmlns:a16="http://schemas.microsoft.com/office/drawing/2014/main" id="{66B3114E-314B-5A40-990E-AF87A0D3B953}"/>
              </a:ext>
            </a:extLst>
          </p:cNvPr>
          <p:cNvPicPr>
            <a:picLocks noChangeAspect="1"/>
          </p:cNvPicPr>
          <p:nvPr/>
        </p:nvPicPr>
        <p:blipFill>
          <a:blip r:embed="rId3"/>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20BD1087-E254-8942-95B6-42F7D7F94CE3}"/>
              </a:ext>
            </a:extLst>
          </p:cNvPr>
          <p:cNvSpPr txBox="1"/>
          <p:nvPr/>
        </p:nvSpPr>
        <p:spPr>
          <a:xfrm>
            <a:off x="3831020" y="701566"/>
            <a:ext cx="8213835" cy="523220"/>
          </a:xfrm>
          <a:prstGeom prst="rect">
            <a:avLst/>
          </a:prstGeom>
          <a:noFill/>
        </p:spPr>
        <p:txBody>
          <a:bodyPr wrap="square" rtlCol="0">
            <a:spAutoFit/>
          </a:bodyPr>
          <a:lstStyle/>
          <a:p>
            <a:r>
              <a:rPr lang="en-US" sz="2800" b="1" dirty="0">
                <a:solidFill>
                  <a:srgbClr val="006633"/>
                </a:solidFill>
                <a:latin typeface="Montserrat" pitchFamily="2" charset="77"/>
              </a:rPr>
              <a:t>The CEHD Student Success Formula</a:t>
            </a:r>
          </a:p>
        </p:txBody>
      </p:sp>
      <p:sp>
        <p:nvSpPr>
          <p:cNvPr id="5" name="TextBox 4">
            <a:extLst>
              <a:ext uri="{FF2B5EF4-FFF2-40B4-BE49-F238E27FC236}">
                <a16:creationId xmlns:a16="http://schemas.microsoft.com/office/drawing/2014/main" id="{03B7B612-3063-2A42-8F64-BC9510B7A532}"/>
              </a:ext>
            </a:extLst>
          </p:cNvPr>
          <p:cNvSpPr txBox="1"/>
          <p:nvPr/>
        </p:nvSpPr>
        <p:spPr>
          <a:xfrm>
            <a:off x="3405352" y="2333233"/>
            <a:ext cx="7851228" cy="2585323"/>
          </a:xfrm>
          <a:prstGeom prst="rect">
            <a:avLst/>
          </a:prstGeom>
          <a:noFill/>
        </p:spPr>
        <p:txBody>
          <a:bodyPr wrap="square" rtlCol="0">
            <a:spAutoFit/>
          </a:bodyPr>
          <a:lstStyle/>
          <a:p>
            <a:pPr algn="r"/>
            <a:endParaRPr lang="en-US" dirty="0">
              <a:solidFill>
                <a:schemeClr val="bg1"/>
              </a:solidFill>
              <a:latin typeface="Montserrat Light" pitchFamily="2" charset="77"/>
            </a:endParaRPr>
          </a:p>
          <a:p>
            <a:pPr algn="r"/>
            <a:r>
              <a:rPr lang="en-US" sz="4800" b="1" dirty="0">
                <a:solidFill>
                  <a:schemeClr val="bg1"/>
                </a:solidFill>
                <a:latin typeface="Montserrat SemiBold" pitchFamily="2" charset="77"/>
              </a:rPr>
              <a:t>BE INFORMED.</a:t>
            </a:r>
          </a:p>
          <a:p>
            <a:pPr algn="r"/>
            <a:r>
              <a:rPr lang="en-US" sz="4800" b="1" dirty="0">
                <a:solidFill>
                  <a:schemeClr val="bg1"/>
                </a:solidFill>
                <a:latin typeface="Montserrat SemiBold" pitchFamily="2" charset="77"/>
              </a:rPr>
              <a:t>BE ENGAGED.</a:t>
            </a:r>
          </a:p>
          <a:p>
            <a:pPr algn="r"/>
            <a:r>
              <a:rPr lang="en-US" sz="4800" b="1" dirty="0">
                <a:solidFill>
                  <a:schemeClr val="bg1"/>
                </a:solidFill>
                <a:latin typeface="Montserrat SemiBold" pitchFamily="2" charset="77"/>
              </a:rPr>
              <a:t>BE PRESENT.</a:t>
            </a:r>
          </a:p>
        </p:txBody>
      </p:sp>
    </p:spTree>
    <p:extLst>
      <p:ext uri="{BB962C8B-B14F-4D97-AF65-F5344CB8AC3E}">
        <p14:creationId xmlns:p14="http://schemas.microsoft.com/office/powerpoint/2010/main" val="1623182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900" decel="100000" fill="hold"/>
                                        <p:tgtEl>
                                          <p:spTgt spid="4"/>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50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900" decel="100000" fill="hold"/>
                                        <p:tgtEl>
                                          <p:spTgt spid="5"/>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1918D7-24F6-9349-B450-4AB8B8F85B22}"/>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1059503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24036</TotalTime>
  <Words>807</Words>
  <Application>Microsoft Office PowerPoint</Application>
  <PresentationFormat>Widescreen</PresentationFormat>
  <Paragraphs>111</Paragraphs>
  <Slides>6</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vt:i4>
      </vt:variant>
    </vt:vector>
  </HeadingPairs>
  <TitlesOfParts>
    <vt:vector size="13" baseType="lpstr">
      <vt:lpstr>Montserrat</vt:lpstr>
      <vt:lpstr>Montserrat SemiBold</vt:lpstr>
      <vt:lpstr>Calibri</vt:lpstr>
      <vt:lpstr>Arial</vt:lpstr>
      <vt:lpstr>Montserrat Light</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Margaret Foley Yoder</dc:creator>
  <cp:keywords/>
  <dc:description/>
  <cp:lastModifiedBy>ER</cp:lastModifiedBy>
  <cp:revision>126</cp:revision>
  <dcterms:created xsi:type="dcterms:W3CDTF">2019-06-18T13:28:52Z</dcterms:created>
  <dcterms:modified xsi:type="dcterms:W3CDTF">2022-01-18T15:48:43Z</dcterms:modified>
  <cp:category/>
</cp:coreProperties>
</file>