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1260" r:id="rId3"/>
    <p:sldId id="1262" r:id="rId4"/>
    <p:sldId id="1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3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B4D91-5657-4C00-B1C5-07530F51FE03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CE87D-1D16-4898-A14F-08F6B4FC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9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29D5E-4BCE-4CB4-A201-33BB4C79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84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Kristen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29D5E-4BCE-4CB4-A201-33BB4C79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12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Kristen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29D5E-4BCE-4CB4-A201-33BB4C79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4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Kristen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29D5E-4BCE-4CB4-A201-33BB4C79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86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4700000" cy="6858000"/>
          </a:xfrm>
          <a:prstGeom prst="rect">
            <a:avLst/>
          </a:prstGeom>
          <a:solidFill>
            <a:srgbClr val="D1D3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Garamond" panose="020204040303010108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4690531" y="-9451"/>
            <a:ext cx="6858000" cy="6858000"/>
          </a:xfrm>
          <a:prstGeom prst="rtTriangle">
            <a:avLst/>
          </a:prstGeom>
          <a:solidFill>
            <a:srgbClr val="D1D3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  <a:solidFill>
            <a:schemeClr val="accent1"/>
          </a:solidFill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  <a:solidFill>
            <a:schemeClr val="accent6"/>
          </a:solidFill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Garamond" panose="02020404030301010803" pitchFamily="18" charset="0"/>
                <a:cs typeface="Adobe Devanagari" panose="02040503050201020203" pitchFamily="18" charset="0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  <a:grpFill/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E2A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Garamond" panose="02020404030301010803" pitchFamily="18" charset="0"/>
                  <a:cs typeface="Adobe Devanagari" panose="02040503050201020203" pitchFamily="18" charset="0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E2A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Garamond" panose="02020404030301010803" pitchFamily="18" charset="0"/>
                  <a:cs typeface="Adobe Devanagari" panose="02040503050201020203" pitchFamily="18" charset="0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latin typeface="+mj-lt"/>
                <a:cs typeface="Adobe Devanagari" panose="02040503050201020203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26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D1D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D1D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Garamond" panose="02020404030301010803" pitchFamily="18" charset="0"/>
                <a:cs typeface="Adobe Devanagari" panose="02040503050201020203" pitchFamily="18" charset="0"/>
              </a:endParaRPr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1D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Garamond" panose="02020404030301010803" pitchFamily="18" charset="0"/>
                  <a:cs typeface="Adobe Devanagari" panose="02040503050201020203" pitchFamily="18" charset="0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1D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Garamond" panose="02020404030301010803" pitchFamily="18" charset="0"/>
                  <a:cs typeface="Adobe Devanagari" panose="02040503050201020203" pitchFamily="18" charset="0"/>
                </a:endParaRPr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Garamond" panose="02020404030301010803" pitchFamily="18" charset="0"/>
                  <a:cs typeface="Adobe Devanagari" panose="02040503050201020203" pitchFamily="18" charset="0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Garamond" panose="02020404030301010803" pitchFamily="18" charset="0"/>
                  <a:cs typeface="Adobe Devanagari" panose="02040503050201020203" pitchFamily="18" charset="0"/>
                </a:endParaRPr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Garamond" panose="02020404030301010803" pitchFamily="18" charset="0"/>
                <a:cs typeface="Adobe Devanagari" panose="020405030502010202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790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6" y="54"/>
            <a:ext cx="12196389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D1D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D1D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Garamond" panose="02020404030301010803" pitchFamily="18" charset="0"/>
                <a:cs typeface="Adobe Devanagari" panose="02040503050201020203" pitchFamily="18" charset="0"/>
              </a:endParaRPr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1D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Garamond" panose="02020404030301010803" pitchFamily="18" charset="0"/>
                  <a:cs typeface="Adobe Devanagari" panose="02040503050201020203" pitchFamily="18" charset="0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1D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Garamond" panose="02020404030301010803" pitchFamily="18" charset="0"/>
                  <a:cs typeface="Adobe Devanagari" panose="02040503050201020203" pitchFamily="18" charset="0"/>
                </a:endParaRPr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Garamond" panose="02020404030301010803" pitchFamily="18" charset="0"/>
                  <a:cs typeface="Adobe Devanagari" panose="02040503050201020203" pitchFamily="18" charset="0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Garamond" panose="02020404030301010803" pitchFamily="18" charset="0"/>
                  <a:cs typeface="Adobe Devanagari" panose="02040503050201020203" pitchFamily="18" charset="0"/>
                </a:endParaRPr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Garamond" panose="02020404030301010803" pitchFamily="18" charset="0"/>
                <a:cs typeface="Adobe Devanagari" panose="020405030502010202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425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0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/>
          </p:cNvSpPr>
          <p:nvPr>
            <p:ph type="body" sz="quarter" idx="15"/>
          </p:nvPr>
        </p:nvSpPr>
        <p:spPr>
          <a:xfrm>
            <a:off x="406402" y="381000"/>
            <a:ext cx="10769600" cy="228600"/>
          </a:xfrm>
          <a:solidFill>
            <a:schemeClr val="accent6">
              <a:shade val="75000"/>
            </a:schemeClr>
          </a:solidFill>
        </p:spPr>
        <p:txBody>
          <a:bodyPr tIns="0" bIns="0" anchor="ctr" anchorCtr="0"/>
          <a:lstStyle>
            <a:lvl1pPr marL="0" indent="0">
              <a:spcBef>
                <a:spcPts val="0"/>
              </a:spcBef>
              <a:defRPr sz="1800" b="1" i="0" cap="all" spc="12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7" descr="MasonMRev.png"/>
          <p:cNvPicPr>
            <a:picLocks noChangeAspect="1"/>
          </p:cNvPicPr>
          <p:nvPr userDrawn="1"/>
        </p:nvPicPr>
        <p:blipFill>
          <a:blip r:embed="rId2">
            <a:alphaModFix amt="41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20023" r="-497" b="5925"/>
          <a:stretch>
            <a:fillRect/>
          </a:stretch>
        </p:blipFill>
        <p:spPr bwMode="auto">
          <a:xfrm>
            <a:off x="113452" y="1"/>
            <a:ext cx="9994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117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BFBE-DCB8-EB42-BAC9-66B241FEB262}" type="datetimeFigureOut">
              <a:rPr lang="en-US" smtClean="0"/>
              <a:t>3/16/22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ACEE-7D8E-F044-A846-51E84F50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6400" y="4343400"/>
            <a:ext cx="10769600" cy="1981200"/>
          </a:xfrm>
        </p:spPr>
        <p:txBody>
          <a:bodyPr numCol="3"/>
          <a:lstStyle>
            <a:lvl1pPr>
              <a:defRPr baseline="0"/>
            </a:lvl1pPr>
            <a:lvl2pPr marL="0" indent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06400" y="838200"/>
            <a:ext cx="107696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406400" y="381000"/>
            <a:ext cx="10769600" cy="228600"/>
          </a:xfrm>
          <a:solidFill>
            <a:schemeClr val="accent6">
              <a:shade val="7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34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1">
                <a:solidFill>
                  <a:srgbClr val="FFFFFF"/>
                </a:solidFill>
                <a:latin typeface="+mn-lt"/>
                <a:ea typeface="Garamond" panose="02020404030301010803" pitchFamily="18" charset="0"/>
                <a:cs typeface="Adobe Devanagari" panose="02040503050201020203" pitchFamily="18" charset="0"/>
                <a:sym typeface="Roboto Condensed"/>
              </a:defRPr>
            </a:lvl1pPr>
            <a:lvl2pPr lvl="1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537601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dobe Devanagari" panose="02040503050201020203" pitchFamily="18" charset="0"/>
          <a:ea typeface="Adobe Devanagari" panose="02040503050201020203" pitchFamily="18" charset="0"/>
          <a:cs typeface="Adobe Devanagari" panose="02040503050201020203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dobe Devanagari" panose="02040503050201020203" pitchFamily="18" charset="0"/>
          <a:ea typeface="Adobe Devanagari" panose="02040503050201020203" pitchFamily="18" charset="0"/>
          <a:cs typeface="Adobe Devanagari" panose="02040503050201020203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8233" y="2507964"/>
            <a:ext cx="8726848" cy="1998847"/>
          </a:xfrm>
        </p:spPr>
        <p:txBody>
          <a:bodyPr anchor="b"/>
          <a:lstStyle/>
          <a:p>
            <a:pPr algn="ctr"/>
            <a:r>
              <a:rPr lang="en-US" sz="4000" spc="400" dirty="0">
                <a:latin typeface="+mn-lt"/>
              </a:rPr>
              <a:t>Transformative Education through Anti-Racist Community Engagement</a:t>
            </a:r>
            <a:br>
              <a:rPr lang="en-US" sz="4000" spc="400" dirty="0">
                <a:latin typeface="+mn-lt"/>
              </a:rPr>
            </a:br>
            <a:br>
              <a:rPr lang="en-US" sz="4000" spc="400" dirty="0">
                <a:latin typeface="+mn-lt"/>
              </a:rPr>
            </a:br>
            <a:r>
              <a:rPr lang="en-US" sz="1800" spc="400" dirty="0">
                <a:latin typeface="+mn-lt"/>
              </a:rPr>
              <a:t>George Mason University’s Quality Enhancement Plan</a:t>
            </a:r>
            <a:endParaRPr lang="en-US" sz="20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A63104-2BB8-411B-8943-F9712A4BB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20" y="2434723"/>
            <a:ext cx="2697480" cy="285154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08BA71B-38A3-485F-8302-0C3161A27B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t="27349" b="21115"/>
          <a:stretch/>
        </p:blipFill>
        <p:spPr>
          <a:xfrm>
            <a:off x="748456" y="5454869"/>
            <a:ext cx="3235305" cy="1292772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97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578" y="530981"/>
            <a:ext cx="8631282" cy="10216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QEP Goal 1: Infrastructure Updates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4468502" y="6330909"/>
            <a:ext cx="3721916" cy="995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Adobe Devanagari" panose="02040503050201020203" pitchFamily="18" charset="0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cs typeface="Adobe Devanagari" panose="02040503050201020203" pitchFamily="18" charset="0"/>
              <a:sym typeface="Roboto Condensed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F040922-6A23-4021-A944-FE08D250AE30}"/>
              </a:ext>
            </a:extLst>
          </p:cNvPr>
          <p:cNvSpPr txBox="1">
            <a:spLocks/>
          </p:cNvSpPr>
          <p:nvPr/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+mn-lt"/>
                <a:ea typeface="Garamond" panose="02020404030301010803" pitchFamily="18" charset="0"/>
                <a:cs typeface="Adobe Devanagari" panose="02040503050201020203" pitchFamily="18" charset="0"/>
                <a:sym typeface="Roboto Condensed"/>
              </a:defRPr>
            </a:lvl1pPr>
            <a:lvl2pPr marL="457200" lvl="1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914400" lvl="2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371600" lvl="3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1828800" lvl="4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286000" lvl="5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2743200" lvl="6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200400" lvl="7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3657600" lvl="8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Adobe Devanagari" panose="02040503050201020203" pitchFamily="18" charset="0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cs typeface="Adobe Devanagari" panose="02040503050201020203" pitchFamily="18" charset="0"/>
              <a:sym typeface="Roboto Condensed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FA56C74-055A-BC42-AAD4-CADFA4BD4795}"/>
              </a:ext>
            </a:extLst>
          </p:cNvPr>
          <p:cNvSpPr txBox="1">
            <a:spLocks/>
          </p:cNvSpPr>
          <p:nvPr/>
        </p:nvSpPr>
        <p:spPr>
          <a:xfrm>
            <a:off x="351296" y="1828800"/>
            <a:ext cx="10497936" cy="477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SACSCOC On Site Visit Preparation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April 12 – 14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QEP One Pager- share with departments, colleagues, students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Outreach campaign via social media, newsletters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CECiL</a:t>
            </a: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 Hiring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Shauna Rigaud, Associate Director of </a:t>
            </a:r>
            <a:r>
              <a:rPr lang="en-US" sz="1800" dirty="0" err="1">
                <a:ea typeface="Helvetica Neue Light" panose="02000403000000020004" pitchFamily="2" charset="0"/>
                <a:cs typeface="Arial" panose="020B0604020202020204" pitchFamily="34" charset="0"/>
              </a:rPr>
              <a:t>CECiL</a:t>
            </a:r>
            <a:endParaRPr lang="en-US" sz="1800" dirty="0"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Cara Snider, Program Manager for Engaged Learning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CECiL</a:t>
            </a: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 Website- Launching soon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Community Engagement Consortium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Looking for School/College representatives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B55F0-1E22-C647-81B5-39E488960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29" y="530981"/>
            <a:ext cx="2455772" cy="1095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82560F-BDC8-3C44-9674-7E5440BB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67" y="2038744"/>
            <a:ext cx="3102077" cy="40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578" y="530981"/>
            <a:ext cx="8631282" cy="10216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QEP Goal 2: Student Learning Updates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4468502" y="6330909"/>
            <a:ext cx="3721916" cy="995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Adobe Devanagari" panose="02040503050201020203" pitchFamily="18" charset="0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cs typeface="Adobe Devanagari" panose="02040503050201020203" pitchFamily="18" charset="0"/>
              <a:sym typeface="Roboto Condensed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F040922-6A23-4021-A944-FE08D250AE30}"/>
              </a:ext>
            </a:extLst>
          </p:cNvPr>
          <p:cNvSpPr txBox="1">
            <a:spLocks/>
          </p:cNvSpPr>
          <p:nvPr/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+mn-lt"/>
                <a:ea typeface="Garamond" panose="02020404030301010803" pitchFamily="18" charset="0"/>
                <a:cs typeface="Adobe Devanagari" panose="02040503050201020203" pitchFamily="18" charset="0"/>
                <a:sym typeface="Roboto Condensed"/>
              </a:defRPr>
            </a:lvl1pPr>
            <a:lvl2pPr marL="457200" lvl="1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914400" lvl="2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371600" lvl="3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1828800" lvl="4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286000" lvl="5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2743200" lvl="6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200400" lvl="7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3657600" lvl="8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Adobe Devanagari" panose="02040503050201020203" pitchFamily="18" charset="0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cs typeface="Adobe Devanagari" panose="02040503050201020203" pitchFamily="18" charset="0"/>
              <a:sym typeface="Roboto Condensed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FA56C74-055A-BC42-AAD4-CADFA4BD4795}"/>
              </a:ext>
            </a:extLst>
          </p:cNvPr>
          <p:cNvSpPr txBox="1">
            <a:spLocks/>
          </p:cNvSpPr>
          <p:nvPr/>
        </p:nvSpPr>
        <p:spPr>
          <a:xfrm>
            <a:off x="351296" y="1828800"/>
            <a:ext cx="5864153" cy="477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Civic Fellows Program to Launch Fall 2022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1 year paid community internship experience 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Cohort model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Curriculum around community leadership, anti-racist community engagement, civic learning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Recruiting students</a:t>
            </a:r>
          </a:p>
          <a:p>
            <a:endParaRPr lang="en-US" sz="1800" dirty="0"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Developing Student Learning Modules Summer 2022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Graduate Student Appreciation Week Event</a:t>
            </a:r>
          </a:p>
          <a:p>
            <a:r>
              <a:rPr lang="en-US" sz="1800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Thursday, March 31, 12 – 2pm: Fenwick Reading Room</a:t>
            </a:r>
          </a:p>
          <a:p>
            <a:r>
              <a:rPr lang="en-US" sz="1800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Flier with more information </a:t>
            </a:r>
          </a:p>
          <a:p>
            <a:endParaRPr lang="en-US" sz="1800" dirty="0"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153C3-307E-4742-AAB5-FC6688362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20" y="2069987"/>
            <a:ext cx="3721917" cy="37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6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578" y="530981"/>
            <a:ext cx="8631282" cy="10216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QEP Goal 2: Faculty Support Updates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4468502" y="6330909"/>
            <a:ext cx="3721916" cy="995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Adobe Devanagari" panose="02040503050201020203" pitchFamily="18" charset="0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cs typeface="Adobe Devanagari" panose="02040503050201020203" pitchFamily="18" charset="0"/>
              <a:sym typeface="Roboto Condensed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F040922-6A23-4021-A944-FE08D250AE30}"/>
              </a:ext>
            </a:extLst>
          </p:cNvPr>
          <p:cNvSpPr txBox="1">
            <a:spLocks/>
          </p:cNvSpPr>
          <p:nvPr/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+mn-lt"/>
                <a:ea typeface="Garamond" panose="02020404030301010803" pitchFamily="18" charset="0"/>
                <a:cs typeface="Adobe Devanagari" panose="02040503050201020203" pitchFamily="18" charset="0"/>
                <a:sym typeface="Roboto Condensed"/>
              </a:defRPr>
            </a:lvl1pPr>
            <a:lvl2pPr marL="457200" lvl="1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914400" lvl="2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371600" lvl="3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1828800" lvl="4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286000" lvl="5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2743200" lvl="6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200400" lvl="7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3657600" lvl="8" algn="r" defTabSz="914400" rtl="0" eaLnBrk="1" latinLnBrk="0" hangingPunct="1">
              <a:buNone/>
              <a:defRPr sz="16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Adobe Devanagari" panose="02040503050201020203" pitchFamily="18" charset="0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cs typeface="Adobe Devanagari" panose="02040503050201020203" pitchFamily="18" charset="0"/>
              <a:sym typeface="Roboto Condensed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FA56C74-055A-BC42-AAD4-CADFA4BD4795}"/>
              </a:ext>
            </a:extLst>
          </p:cNvPr>
          <p:cNvSpPr txBox="1">
            <a:spLocks/>
          </p:cNvSpPr>
          <p:nvPr/>
        </p:nvSpPr>
        <p:spPr>
          <a:xfrm>
            <a:off x="351296" y="1828800"/>
            <a:ext cx="6136001" cy="477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Faculty Information Sessions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Monday, March 28</a:t>
            </a:r>
            <a:r>
              <a:rPr lang="en-US" sz="1800" baseline="30000" dirty="0">
                <a:ea typeface="Helvetica Neue Light" panose="02000403000000020004" pitchFamily="2" charset="0"/>
                <a:cs typeface="Arial" panose="020B0604020202020204" pitchFamily="34" charset="0"/>
              </a:rPr>
              <a:t>th</a:t>
            </a:r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 at 12pm via Zoom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Flier with more information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Recruiting for </a:t>
            </a:r>
            <a:r>
              <a:rPr lang="en-US" sz="1800" b="1" dirty="0" err="1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CECiL</a:t>
            </a: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 Faculty Fellows Program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Deadline to apply – May 3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Individuals or teams up to three faculty members may apply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More information in Overview handout</a:t>
            </a:r>
          </a:p>
          <a:p>
            <a:endParaRPr lang="en-US" sz="1800" dirty="0"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Curriculum Impact Grants</a:t>
            </a:r>
          </a:p>
          <a:p>
            <a:r>
              <a:rPr lang="en-US" sz="1800" dirty="0">
                <a:ea typeface="Helvetica Neue Light" panose="02000403000000020004" pitchFamily="2" charset="0"/>
                <a:cs typeface="Arial" panose="020B0604020202020204" pitchFamily="34" charset="0"/>
              </a:rPr>
              <a:t>Seeking proposals that connect to QEP goals</a:t>
            </a:r>
          </a:p>
          <a:p>
            <a:pPr marL="0" indent="0">
              <a:buNone/>
            </a:pPr>
            <a:endParaRPr lang="en-US" sz="1800" dirty="0"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Website and Database- Coming soon!</a:t>
            </a:r>
          </a:p>
          <a:p>
            <a:pPr marL="0" indent="0">
              <a:buNone/>
            </a:pPr>
            <a:endParaRPr lang="en-US" sz="1800" b="1" dirty="0"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398E0-257C-D74B-A16A-90AB72EDC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12" y="1919141"/>
            <a:ext cx="2617250" cy="40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rio template">
  <a:themeElements>
    <a:clrScheme name="Mason Universal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1E6238"/>
      </a:accent1>
      <a:accent2>
        <a:srgbClr val="E2A82B"/>
      </a:accent2>
      <a:accent3>
        <a:srgbClr val="425195"/>
      </a:accent3>
      <a:accent4>
        <a:srgbClr val="00909E"/>
      </a:accent4>
      <a:accent5>
        <a:srgbClr val="AC1D37"/>
      </a:accent5>
      <a:accent6>
        <a:srgbClr val="F7941E"/>
      </a:accent6>
      <a:hlink>
        <a:srgbClr val="5F5F5F"/>
      </a:hlink>
      <a:folHlink>
        <a:srgbClr val="919191"/>
      </a:folHlink>
    </a:clrScheme>
    <a:fontScheme name="Garamond and Gill Sans">
      <a:majorFont>
        <a:latin typeface="Garamon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216</Words>
  <Application>Microsoft Macintosh PowerPoint</Application>
  <PresentationFormat>Widescreen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Adobe Devanagari</vt:lpstr>
      <vt:lpstr>Arial</vt:lpstr>
      <vt:lpstr>Arvo</vt:lpstr>
      <vt:lpstr>Calibri</vt:lpstr>
      <vt:lpstr>Garamond</vt:lpstr>
      <vt:lpstr>Gill Sans MT</vt:lpstr>
      <vt:lpstr>Roboto Condensed</vt:lpstr>
      <vt:lpstr>Roboto Condensed Light</vt:lpstr>
      <vt:lpstr>Salerio template</vt:lpstr>
      <vt:lpstr>Transformative Education through Anti-Racist Community Engagement  George Mason University’s Quality Enhancement Plan</vt:lpstr>
      <vt:lpstr>QEP Goal 1: Infrastructure Updates</vt:lpstr>
      <vt:lpstr>QEP Goal 2: Student Learning Updates</vt:lpstr>
      <vt:lpstr>QEP Goal 2: Faculty Support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Pamela A Shepherd</dc:creator>
  <cp:lastModifiedBy>Kristen E Wright</cp:lastModifiedBy>
  <cp:revision>22</cp:revision>
  <dcterms:created xsi:type="dcterms:W3CDTF">2021-09-09T16:17:47Z</dcterms:created>
  <dcterms:modified xsi:type="dcterms:W3CDTF">2022-03-16T13:07:29Z</dcterms:modified>
</cp:coreProperties>
</file>