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64" r:id="rId2"/>
    <p:sldId id="292" r:id="rId3"/>
    <p:sldId id="293" r:id="rId4"/>
    <p:sldId id="294" r:id="rId5"/>
    <p:sldId id="296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530F8-83C5-B948-A084-F94DD1628DD5}" type="datetimeFigureOut">
              <a:rPr lang="en-US" smtClean="0"/>
              <a:t>3/21/22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53419-1BCF-8841-829B-4694EF10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E5A66-18A9-0D4E-9553-F46A5ACD3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0F420-F405-284D-B4EC-607B01B72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D1FE1-AC48-AB44-814C-D1EDD80F3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1A8D-2D95-6B4A-8222-562AFB9C3F52}" type="datetime1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85734-F4AB-4E48-8421-EBA80B9D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of Visual and Performing Arts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17874-C636-0640-8C6A-725CF5AF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B16E-8AA6-9B4B-A746-C6BB6B4CD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4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612F4-9111-6946-A1D9-74355099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50AB1-DED3-0144-901D-3A332A19C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9E820-3232-CB4D-A05D-C61AE6C5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8265-A638-6F4C-B415-0252715F3EEF}" type="datetime1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664F6-FC04-D54F-8430-9CCCF777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of Visual and Performing Arts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177B-EEA3-9147-B579-56B67238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B16E-8AA6-9B4B-A746-C6BB6B4CD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5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2D0070-2854-7643-BA58-D3FFCBA810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A1420-3A8B-464B-8E74-1C7B12D58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31DF0-0C56-5243-B944-8305D5996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853F-FF93-5F4D-ADF0-86EE36F283D2}" type="datetime1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B7F7A-0A13-AA42-8229-CA3E7D519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of Visual and Performing Arts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72533-E607-5442-B131-0BD50304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B16E-8AA6-9B4B-A746-C6BB6B4CD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66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E2B4E9-E67F-2E41-8474-1FB97D730D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601" y="0"/>
            <a:ext cx="13779500" cy="68897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117602" y="0"/>
            <a:ext cx="13779500" cy="6889750"/>
          </a:xfrm>
          <a:prstGeom prst="rect">
            <a:avLst/>
          </a:prstGeom>
          <a:solidFill>
            <a:schemeClr val="accent2">
              <a:lumMod val="75000"/>
              <a:alpha val="74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13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1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704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B6D93-CE48-9344-A08C-B36FB20A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A88D0-06C5-AB4E-91F6-D644F979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6F7CF-F4FE-DA4F-80BB-9583D90CC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F10F-1A0C-9743-8873-4CBCB71F2806}" type="datetime1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8D022-EB93-8D40-9345-36F83765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of Visual and Performing Arts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61CF0-6865-8E46-9FCF-5D5CA43A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B16E-8AA6-9B4B-A746-C6BB6B4CD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8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9879F-A88D-324C-AAF9-50701C7C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2F2A5-C713-634D-B263-C57E7F388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97188-9B37-EB4D-B2D0-1EC82719B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DAF6-9D34-6943-A7D5-90222105C216}" type="datetime1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CD711-C5B8-6E4F-8E5B-F0166BC5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of Visual and Performing Arts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DFEBB-0AB9-F343-8895-9F920847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B16E-8AA6-9B4B-A746-C6BB6B4CD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3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A1DF3-781F-6B4A-9FAD-3CC04CE7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133F2-771D-DF4C-B8FC-0A160B264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0C71E-EB8F-0043-B0D6-FEED3F79F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943EB-330F-1147-AAF9-2845D922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5153-2D27-E947-9EA5-8D64E1695B29}" type="datetime1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91396-DA4F-784E-BBFD-27BFA751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of Visual and Performing Arts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0E15F-7924-C845-B2FE-D7C6D53F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B16E-8AA6-9B4B-A746-C6BB6B4CD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2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16B1C-C7E4-8D4D-A633-19792297C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0D6CB-900F-C54D-9FFB-B176ED8E9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75E95-BFD8-3649-928C-6CAFE0182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8D44D-3011-D845-B21E-8C40011B0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F429BB-E7C7-D34A-908F-0A4517E6B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74ED69-9E7B-0542-B7DD-6AD1DA03F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32AD-1F19-2949-A66A-9E8D54D9185E}" type="datetime1">
              <a:rPr lang="en-US" smtClean="0"/>
              <a:t>3/21/22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6AA038-2F46-AB45-AE70-D0EFE687B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of Visual and Performing Arts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18C5C9-E43B-3E48-A459-591A71D61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B16E-8AA6-9B4B-A746-C6BB6B4CD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6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D1AAF-A08B-AF4A-BAF3-3798AA54A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F9E6-33D7-1A44-A9C7-A28D0C5A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F0AB-AA92-0547-A308-1C551043F36F}" type="datetime1">
              <a:rPr lang="en-US" smtClean="0"/>
              <a:t>3/21/22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CCAB5-C8D2-0141-AC7A-85ED7CF5A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of Visual and Performing Arts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FF95A-B1AF-C24C-AEBA-5BF5DC1C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B16E-8AA6-9B4B-A746-C6BB6B4CD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5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114C1E-02B7-7A47-AE6C-EE7EEC74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7D1A-80C5-694E-A42B-ECE5A69B7959}" type="datetime1">
              <a:rPr lang="en-US" smtClean="0"/>
              <a:t>3/21/22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98B78-DCB1-A041-A656-3C46B651D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of Visual and Performing 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E7A12-7206-8242-8981-F164557C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B16E-8AA6-9B4B-A746-C6BB6B4CD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6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947C5-B095-3D43-84AB-569F01EE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4F325-D4F8-CA4A-9FE7-D45650C1D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66473-1274-4B4C-A7A8-8189B8DBE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B8E0C-CFEC-EF4A-A7DE-213D529B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F1F5-A355-0F4C-A27E-3485BC55F9FC}" type="datetime1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EDC2A-2EA2-B948-9D8F-C3328C27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of Visual and Performing Arts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CDABA-A748-FE47-B50E-A90952AA6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B16E-8AA6-9B4B-A746-C6BB6B4CD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4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69B94-AFB4-D344-B2D7-B4BD5C15F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3BF2AB-B5D3-414A-89F1-7E2004683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1B971-8A24-B240-B8AE-1B7C3A0CE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E00A5-D5E6-FF4D-850D-D2928A489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8761-F831-AD45-84B9-EC5BBC3D0F52}" type="datetime1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F23A5-BF23-9945-A1B0-C4006D91F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of Visual and Performing Arts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9A7F4-D25D-2B48-A05A-A58F6FDC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B16E-8AA6-9B4B-A746-C6BB6B4CD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2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C50435-CF93-B842-8329-0BEFEF31B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4EB27-356C-6546-A2B6-4DC7C53C5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22B55-95F2-9E4C-AC4A-54306C7D0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35809-EF00-204B-9152-88DA27365DFC}" type="datetime1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12825-636B-0340-A6CD-755F1C5B2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College of Visual and Performing Arts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1E2BF-1B12-8246-A1AD-2B39EA164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2B16E-8AA6-9B4B-A746-C6BB6B4CD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4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554299-906F-3B4D-BE12-A1E3E0C9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1983" y="5863063"/>
            <a:ext cx="4114800" cy="841780"/>
          </a:xfrm>
        </p:spPr>
        <p:txBody>
          <a:bodyPr/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77"/>
              </a:rPr>
              <a:t>College of Visual and Performing Arts</a:t>
            </a:r>
          </a:p>
          <a:p>
            <a:r>
              <a:rPr lang="en-US" sz="1600" dirty="0">
                <a:solidFill>
                  <a:schemeClr val="tx1"/>
                </a:solidFill>
                <a:latin typeface="Rockwell" panose="02060603020205020403" pitchFamily="18" charset="77"/>
              </a:rPr>
              <a:t>George Mason University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3200DAF-CB26-6940-A522-C86AA54481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2" b="2497"/>
          <a:stretch/>
        </p:blipFill>
        <p:spPr>
          <a:xfrm>
            <a:off x="528534" y="1329212"/>
            <a:ext cx="4930632" cy="2674600"/>
          </a:xfrm>
          <a:prstGeom prst="rect">
            <a:avLst/>
          </a:prstGeom>
        </p:spPr>
      </p:pic>
      <p:pic>
        <p:nvPicPr>
          <p:cNvPr id="15" name="Picture Placeholder 11">
            <a:extLst>
              <a:ext uri="{FF2B5EF4-FFF2-40B4-BE49-F238E27FC236}">
                <a16:creationId xmlns:a16="http://schemas.microsoft.com/office/drawing/2014/main" id="{F332E417-9F0D-5E4C-9547-79FAD35F6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7" b="16237"/>
          <a:stretch>
            <a:fillRect/>
          </a:stretch>
        </p:blipFill>
        <p:spPr>
          <a:xfrm>
            <a:off x="1780162" y="4141388"/>
            <a:ext cx="4669278" cy="2272153"/>
          </a:xfrm>
          <a:prstGeom prst="rect">
            <a:avLst/>
          </a:prstGeom>
        </p:spPr>
      </p:pic>
      <p:pic>
        <p:nvPicPr>
          <p:cNvPr id="17" name="Picture 10" descr="A picture containing a dancer in mid-air&#10;">
            <a:extLst>
              <a:ext uri="{FF2B5EF4-FFF2-40B4-BE49-F238E27FC236}">
                <a16:creationId xmlns:a16="http://schemas.microsoft.com/office/drawing/2014/main" id="{B3C76693-8A7E-0B46-B16E-F361EB7F7A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" r="21"/>
          <a:stretch/>
        </p:blipFill>
        <p:spPr>
          <a:xfrm>
            <a:off x="6558176" y="1409750"/>
            <a:ext cx="4571888" cy="4038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A3EF857-BB0C-3C48-9FFF-5819324C7191}"/>
              </a:ext>
            </a:extLst>
          </p:cNvPr>
          <p:cNvSpPr/>
          <p:nvPr/>
        </p:nvSpPr>
        <p:spPr>
          <a:xfrm>
            <a:off x="528534" y="261288"/>
            <a:ext cx="9062938" cy="6712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1E437C-B410-D245-8066-5C93A588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554" y="302886"/>
            <a:ext cx="5913978" cy="69205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College Curriculum </a:t>
            </a:r>
            <a:r>
              <a:rPr lang="en-US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217868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15CA4E-EF32-864C-9EAD-F5CB2DE0D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5638" y="1613985"/>
            <a:ext cx="4670218" cy="363002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dirty="0"/>
              <a:t>THREE VISUAL ARTS SCHOOLS/UNITS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100" dirty="0"/>
              <a:t>School of Art</a:t>
            </a:r>
          </a:p>
          <a:p>
            <a:pPr marL="0" indent="0">
              <a:buNone/>
            </a:pPr>
            <a:r>
              <a:rPr lang="en-US" sz="3100" dirty="0"/>
              <a:t>	</a:t>
            </a:r>
          </a:p>
          <a:p>
            <a:pPr marL="0" indent="0">
              <a:buNone/>
            </a:pPr>
            <a:r>
              <a:rPr lang="en-US" sz="3100" dirty="0"/>
              <a:t>Computer Game Design</a:t>
            </a:r>
          </a:p>
          <a:p>
            <a:pPr marL="0" indent="0">
              <a:buNone/>
            </a:pPr>
            <a:r>
              <a:rPr lang="en-US" sz="3100" dirty="0"/>
              <a:t>	UNDG and MK</a:t>
            </a:r>
          </a:p>
          <a:p>
            <a:pPr marL="0" indent="0">
              <a:buNone/>
            </a:pPr>
            <a:r>
              <a:rPr lang="en-US" sz="3100" dirty="0"/>
              <a:t>	</a:t>
            </a:r>
          </a:p>
          <a:p>
            <a:pPr marL="0" indent="0">
              <a:buNone/>
            </a:pPr>
            <a:r>
              <a:rPr lang="en-US" sz="3100" dirty="0"/>
              <a:t>Film and Video Studies - UNDG only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77BF03C-C88D-2B4C-9059-A414D245A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7829" y="1629383"/>
            <a:ext cx="4114801" cy="340785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800" dirty="0"/>
              <a:t>THREE PERFORMING ARTS SCHOOLS</a:t>
            </a:r>
          </a:p>
          <a:p>
            <a:pPr marL="0" indent="0">
              <a:buNone/>
            </a:pPr>
            <a:endParaRPr lang="en-US" sz="3400" dirty="0"/>
          </a:p>
          <a:p>
            <a:pPr marL="400050" lvl="1" indent="0">
              <a:buNone/>
            </a:pPr>
            <a:r>
              <a:rPr lang="en-US" sz="3100" dirty="0"/>
              <a:t>School of Dance</a:t>
            </a:r>
          </a:p>
          <a:p>
            <a:pPr marL="400050" lvl="1" indent="0">
              <a:buNone/>
            </a:pPr>
            <a:endParaRPr lang="en-US" sz="3100" dirty="0"/>
          </a:p>
          <a:p>
            <a:pPr marL="400050" lvl="1" indent="0">
              <a:buNone/>
            </a:pPr>
            <a:r>
              <a:rPr lang="en-US" sz="3100" dirty="0"/>
              <a:t>School of Music</a:t>
            </a:r>
          </a:p>
          <a:p>
            <a:pPr marL="400050" lvl="1" indent="0">
              <a:buNone/>
            </a:pPr>
            <a:r>
              <a:rPr lang="en-US" sz="3100" dirty="0"/>
              <a:t>	</a:t>
            </a:r>
          </a:p>
          <a:p>
            <a:pPr marL="400050" lvl="1" indent="0">
              <a:buNone/>
            </a:pPr>
            <a:r>
              <a:rPr lang="en-US" sz="3100" dirty="0"/>
              <a:t>School of Theater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2E09CA-03B7-6344-9193-0CE6ADD59AEC}"/>
              </a:ext>
            </a:extLst>
          </p:cNvPr>
          <p:cNvSpPr txBox="1"/>
          <p:nvPr/>
        </p:nvSpPr>
        <p:spPr>
          <a:xfrm>
            <a:off x="3267552" y="5419140"/>
            <a:ext cx="4946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And Arts Management (GRAD)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554299-906F-3B4D-BE12-A1E3E0C9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2375" y="6337233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77"/>
              </a:rPr>
              <a:t>College of Visual and Performing Arts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E7BAFC-8ECE-634A-9812-B3951AF3CEE2}"/>
              </a:ext>
            </a:extLst>
          </p:cNvPr>
          <p:cNvSpPr/>
          <p:nvPr/>
        </p:nvSpPr>
        <p:spPr>
          <a:xfrm>
            <a:off x="0" y="585250"/>
            <a:ext cx="5389123" cy="6712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1E437C-B410-D245-8066-5C93A588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143" y="585250"/>
            <a:ext cx="3344562" cy="69205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CVPA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/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129784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15CA4E-EF32-864C-9EAD-F5CB2DE0D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284" y="1308210"/>
            <a:ext cx="5403716" cy="46840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Department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Faculty or faculty committees propose new courses, new programs, or amendments to current catalog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necessary, faculty member connects with any other CVPA unit who could be impacted by the change for approval from that unit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Unit curriculum committee convenes monthly* to vote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Committee approves or rolls back to originating faculty for edits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Proposal is submitted into CIM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554299-906F-3B4D-BE12-A1E3E0C9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2375" y="6337233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77"/>
              </a:rPr>
              <a:t>College of Visual and Performing Arts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E7BAFC-8ECE-634A-9812-B3951AF3CEE2}"/>
              </a:ext>
            </a:extLst>
          </p:cNvPr>
          <p:cNvSpPr/>
          <p:nvPr/>
        </p:nvSpPr>
        <p:spPr>
          <a:xfrm>
            <a:off x="5379396" y="533675"/>
            <a:ext cx="6812604" cy="6712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1E437C-B410-D245-8066-5C93A588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855" y="585250"/>
            <a:ext cx="1994850" cy="69205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57839B-BDA5-1241-8FB9-EED607037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223" y="2334638"/>
            <a:ext cx="5181600" cy="38571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College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CVPA Curriculum Committee members review CIM submissions individually prior to agenda deadline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Committee convenes monthly* to vote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Committee discusses, approves or rolls proposal back to originating unit</a:t>
            </a:r>
          </a:p>
        </p:txBody>
      </p:sp>
    </p:spTree>
    <p:extLst>
      <p:ext uri="{BB962C8B-B14F-4D97-AF65-F5344CB8AC3E}">
        <p14:creationId xmlns:p14="http://schemas.microsoft.com/office/powerpoint/2010/main" val="347781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15CA4E-EF32-864C-9EAD-F5CB2DE0D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283" y="1507787"/>
            <a:ext cx="10523708" cy="468402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7 voting members (</a:t>
            </a:r>
            <a:r>
              <a:rPr lang="en-US"/>
              <a:t>1 per unit), </a:t>
            </a:r>
            <a:r>
              <a:rPr lang="en-US" dirty="0"/>
              <a:t>named by the unit directors, 1-year term</a:t>
            </a:r>
          </a:p>
          <a:p>
            <a:pPr>
              <a:lnSpc>
                <a:spcPct val="150000"/>
              </a:lnSpc>
            </a:pPr>
            <a:r>
              <a:rPr lang="en-US" dirty="0"/>
              <a:t>Ex-officio members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2 representatives from CVPA Dean’s office (grad and undergrad)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Academic advisor from each unit</a:t>
            </a:r>
          </a:p>
          <a:p>
            <a:pPr>
              <a:lnSpc>
                <a:spcPct val="150000"/>
              </a:lnSpc>
            </a:pPr>
            <a:r>
              <a:rPr lang="en-US" dirty="0"/>
              <a:t>Meets monthly September through April</a:t>
            </a:r>
          </a:p>
          <a:p>
            <a:pPr>
              <a:lnSpc>
                <a:spcPct val="150000"/>
              </a:lnSpc>
            </a:pPr>
            <a:r>
              <a:rPr lang="en-US" dirty="0"/>
              <a:t>Chaired by a faculty member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Elected each year by the voting members of the committee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554299-906F-3B4D-BE12-A1E3E0C9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2375" y="6337233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77"/>
              </a:rPr>
              <a:t>College of Visual and Performing Arts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E7BAFC-8ECE-634A-9812-B3951AF3CEE2}"/>
              </a:ext>
            </a:extLst>
          </p:cNvPr>
          <p:cNvSpPr/>
          <p:nvPr/>
        </p:nvSpPr>
        <p:spPr>
          <a:xfrm>
            <a:off x="5379396" y="533675"/>
            <a:ext cx="6812604" cy="6712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1E437C-B410-D245-8066-5C93A588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710" y="556108"/>
            <a:ext cx="6108972" cy="69205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CVPA</a:t>
            </a:r>
            <a:r>
              <a:rPr lang="en-US" b="1" dirty="0">
                <a:solidFill>
                  <a:schemeClr val="bg1"/>
                </a:solidFill>
              </a:rPr>
              <a:t> Curriculum Committee</a:t>
            </a:r>
          </a:p>
        </p:txBody>
      </p:sp>
    </p:spTree>
    <p:extLst>
      <p:ext uri="{BB962C8B-B14F-4D97-AF65-F5344CB8AC3E}">
        <p14:creationId xmlns:p14="http://schemas.microsoft.com/office/powerpoint/2010/main" val="271122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15CA4E-EF32-864C-9EAD-F5CB2DE0D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391" y="1507787"/>
            <a:ext cx="10515600" cy="46840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Re-think of Art and Visual Technology BA and BFA degrees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Removal of portfolio requirement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Renaming the School of Art &amp; Design</a:t>
            </a:r>
          </a:p>
          <a:p>
            <a:pPr>
              <a:lnSpc>
                <a:spcPct val="150000"/>
              </a:lnSpc>
            </a:pPr>
            <a:r>
              <a:rPr lang="en-US" dirty="0"/>
              <a:t>Removal of student barriers and clarification of courses in GAME</a:t>
            </a:r>
          </a:p>
          <a:p>
            <a:pPr>
              <a:lnSpc>
                <a:spcPct val="150000"/>
              </a:lnSpc>
            </a:pPr>
            <a:r>
              <a:rPr lang="en-US" dirty="0"/>
              <a:t>More thoughtful design to Musical Theater</a:t>
            </a:r>
          </a:p>
          <a:p>
            <a:pPr>
              <a:lnSpc>
                <a:spcPct val="150000"/>
              </a:lnSpc>
            </a:pPr>
            <a:r>
              <a:rPr lang="en-US" dirty="0"/>
              <a:t>CVPA seminar course around arts advocacy and the social value of </a:t>
            </a:r>
            <a:r>
              <a:rPr lang="en-US"/>
              <a:t>the arts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New Director of Diversity for the College, </a:t>
            </a:r>
            <a:r>
              <a:rPr lang="en-US" dirty="0" err="1"/>
              <a:t>Shá</a:t>
            </a:r>
            <a:r>
              <a:rPr lang="en-US" dirty="0"/>
              <a:t> Norman</a:t>
            </a:r>
          </a:p>
          <a:p>
            <a:pPr>
              <a:lnSpc>
                <a:spcPct val="150000"/>
              </a:lnSpc>
            </a:pPr>
            <a:r>
              <a:rPr lang="en-US" dirty="0"/>
              <a:t>Quill Camp (</a:t>
            </a:r>
            <a:r>
              <a:rPr lang="en-US" i="1" dirty="0"/>
              <a:t>Studio</a:t>
            </a:r>
            <a:r>
              <a:rPr lang="en-US" dirty="0"/>
              <a:t>) coming in August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554299-906F-3B4D-BE12-A1E3E0C9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2375" y="6337233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77"/>
              </a:rPr>
              <a:t>College of Visual and Performing Arts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E7BAFC-8ECE-634A-9812-B3951AF3CEE2}"/>
              </a:ext>
            </a:extLst>
          </p:cNvPr>
          <p:cNvSpPr/>
          <p:nvPr/>
        </p:nvSpPr>
        <p:spPr>
          <a:xfrm>
            <a:off x="0" y="576951"/>
            <a:ext cx="6108973" cy="6712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1E437C-B410-D245-8066-5C93A588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710" y="556108"/>
            <a:ext cx="6108972" cy="69205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New and </a:t>
            </a:r>
            <a:r>
              <a:rPr lang="en-US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585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281B3-9C98-E743-B59A-4EF686F35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0121" y="3283085"/>
            <a:ext cx="1137607" cy="533400"/>
          </a:xfrm>
        </p:spPr>
        <p:txBody>
          <a:bodyPr/>
          <a:lstStyle/>
          <a:p>
            <a:r>
              <a:rPr lang="en-US" sz="3200" b="1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177633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309</Words>
  <Application>Microsoft Macintosh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Rockwell</vt:lpstr>
      <vt:lpstr>Office Theme</vt:lpstr>
      <vt:lpstr>College Curriculum Process</vt:lpstr>
      <vt:lpstr>CVPA Structure</vt:lpstr>
      <vt:lpstr>Steps</vt:lpstr>
      <vt:lpstr>CVPA Curriculum Committee</vt:lpstr>
      <vt:lpstr>New and next</vt:lpstr>
      <vt:lpstr>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CVPA Curriculum Process</dc:title>
  <dc:creator>Lauren E Wagner</dc:creator>
  <cp:lastModifiedBy>Lauren E Wagner</cp:lastModifiedBy>
  <cp:revision>7</cp:revision>
  <dcterms:created xsi:type="dcterms:W3CDTF">2022-01-19T20:43:56Z</dcterms:created>
  <dcterms:modified xsi:type="dcterms:W3CDTF">2022-03-21T14:49:50Z</dcterms:modified>
</cp:coreProperties>
</file>