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61" r:id="rId6"/>
    <p:sldId id="273" r:id="rId7"/>
    <p:sldId id="270" r:id="rId8"/>
    <p:sldId id="271" r:id="rId9"/>
    <p:sldId id="267" r:id="rId10"/>
    <p:sldId id="268" r:id="rId11"/>
    <p:sldId id="276" r:id="rId12"/>
    <p:sldId id="275" r:id="rId13"/>
    <p:sldId id="264" r:id="rId14"/>
    <p:sldId id="265" r:id="rId15"/>
  </p:sldIdLst>
  <p:sldSz cx="12192000" cy="6858000"/>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B4B09-0F7D-C811-E4A6-835239D2752B}" name="Birgit Debeerst" initials="BD" userId="S::bdebeers@gmu.edu::b3bc7664-a27f-4a55-9ade-4a8078734a7f" providerId="AD"/>
  <p188:author id="{84E95318-D2EC-976F-F6EF-00D77752FD7C}" name="Susan W Pilley" initials="SP" userId="S::spilley@gmu.edu::4a9c8e9c-6c96-4506-9281-9b03a3610f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84627"/>
  </p:normalViewPr>
  <p:slideViewPr>
    <p:cSldViewPr snapToGrid="0" snapToObjects="1">
      <p:cViewPr varScale="1">
        <p:scale>
          <a:sx n="57" d="100"/>
          <a:sy n="57" d="100"/>
        </p:scale>
        <p:origin x="824"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7" d="100"/>
          <a:sy n="117" d="100"/>
        </p:scale>
        <p:origin x="416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136BD4-E252-B04B-AA15-F74B3B459321}"/>
              </a:ext>
            </a:extLst>
          </p:cNvPr>
          <p:cNvSpPr>
            <a:spLocks noGrp="1"/>
          </p:cNvSpPr>
          <p:nvPr>
            <p:ph type="hdr" sz="quarter"/>
          </p:nvPr>
        </p:nvSpPr>
        <p:spPr>
          <a:xfrm>
            <a:off x="0" y="0"/>
            <a:ext cx="4036007"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C5247B-0BCA-7E46-B66A-C4220A8A4476}"/>
              </a:ext>
            </a:extLst>
          </p:cNvPr>
          <p:cNvSpPr>
            <a:spLocks noGrp="1"/>
          </p:cNvSpPr>
          <p:nvPr>
            <p:ph type="dt" sz="quarter" idx="1"/>
          </p:nvPr>
        </p:nvSpPr>
        <p:spPr>
          <a:xfrm>
            <a:off x="5275701" y="0"/>
            <a:ext cx="4036007" cy="344091"/>
          </a:xfrm>
          <a:prstGeom prst="rect">
            <a:avLst/>
          </a:prstGeom>
        </p:spPr>
        <p:txBody>
          <a:bodyPr vert="horz" lIns="91440" tIns="45720" rIns="91440" bIns="45720" rtlCol="0"/>
          <a:lstStyle>
            <a:lvl1pPr algn="r">
              <a:defRPr sz="1200"/>
            </a:lvl1pPr>
          </a:lstStyle>
          <a:p>
            <a:fld id="{21BFF919-BE01-364C-9A0F-AB76A23AF013}" type="datetimeFigureOut">
              <a:rPr lang="en-US" smtClean="0"/>
              <a:t>11/15/2022</a:t>
            </a:fld>
            <a:endParaRPr lang="en-US"/>
          </a:p>
        </p:txBody>
      </p:sp>
      <p:sp>
        <p:nvSpPr>
          <p:cNvPr id="4" name="Footer Placeholder 3">
            <a:extLst>
              <a:ext uri="{FF2B5EF4-FFF2-40B4-BE49-F238E27FC236}">
                <a16:creationId xmlns:a16="http://schemas.microsoft.com/office/drawing/2014/main" id="{40834174-2A89-844C-B4F0-6169AF804F53}"/>
              </a:ext>
            </a:extLst>
          </p:cNvPr>
          <p:cNvSpPr>
            <a:spLocks noGrp="1"/>
          </p:cNvSpPr>
          <p:nvPr>
            <p:ph type="ftr" sz="quarter" idx="2"/>
          </p:nvPr>
        </p:nvSpPr>
        <p:spPr>
          <a:xfrm>
            <a:off x="0" y="6513910"/>
            <a:ext cx="4036007" cy="3440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DEC29C-5FAD-6B4C-9136-801A4DA700E9}"/>
              </a:ext>
            </a:extLst>
          </p:cNvPr>
          <p:cNvSpPr>
            <a:spLocks noGrp="1"/>
          </p:cNvSpPr>
          <p:nvPr>
            <p:ph type="sldNum" sz="quarter" idx="3"/>
          </p:nvPr>
        </p:nvSpPr>
        <p:spPr>
          <a:xfrm>
            <a:off x="5275701" y="6513910"/>
            <a:ext cx="4036007" cy="344091"/>
          </a:xfrm>
          <a:prstGeom prst="rect">
            <a:avLst/>
          </a:prstGeom>
        </p:spPr>
        <p:txBody>
          <a:bodyPr vert="horz" lIns="91440" tIns="45720" rIns="91440" bIns="45720" rtlCol="0" anchor="b"/>
          <a:lstStyle>
            <a:lvl1pPr algn="r">
              <a:defRPr sz="1200"/>
            </a:lvl1pPr>
          </a:lstStyle>
          <a:p>
            <a:fld id="{CFEA0E3B-F2A3-B54B-840B-3C43F5A7936B}" type="slidenum">
              <a:rPr lang="en-US" smtClean="0"/>
              <a:t>‹#›</a:t>
            </a:fld>
            <a:endParaRPr lang="en-US"/>
          </a:p>
        </p:txBody>
      </p:sp>
    </p:spTree>
    <p:extLst>
      <p:ext uri="{BB962C8B-B14F-4D97-AF65-F5344CB8AC3E}">
        <p14:creationId xmlns:p14="http://schemas.microsoft.com/office/powerpoint/2010/main" val="213315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701" y="0"/>
            <a:ext cx="4036007" cy="344091"/>
          </a:xfrm>
          <a:prstGeom prst="rect">
            <a:avLst/>
          </a:prstGeom>
        </p:spPr>
        <p:txBody>
          <a:bodyPr vert="horz" lIns="91440" tIns="45720" rIns="91440" bIns="45720" rtlCol="0"/>
          <a:lstStyle>
            <a:lvl1pPr algn="r">
              <a:defRPr sz="1200"/>
            </a:lvl1pPr>
          </a:lstStyle>
          <a:p>
            <a:fld id="{79C176F7-4A5A-3545-912A-731C4B4B4B38}" type="datetimeFigureOut">
              <a:rPr lang="en-US" smtClean="0"/>
              <a:t>11/15/2022</a:t>
            </a:fld>
            <a:endParaRPr lang="en-US"/>
          </a:p>
        </p:txBody>
      </p:sp>
      <p:sp>
        <p:nvSpPr>
          <p:cNvPr id="4" name="Slide Image Placeholder 3"/>
          <p:cNvSpPr>
            <a:spLocks noGrp="1" noRot="1" noChangeAspect="1"/>
          </p:cNvSpPr>
          <p:nvPr>
            <p:ph type="sldImg" idx="2"/>
          </p:nvPr>
        </p:nvSpPr>
        <p:spPr>
          <a:xfrm>
            <a:off x="2598738" y="857250"/>
            <a:ext cx="4116387"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387" y="3300412"/>
            <a:ext cx="745109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4036007" cy="3440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701" y="6513910"/>
            <a:ext cx="4036007" cy="344091"/>
          </a:xfrm>
          <a:prstGeom prst="rect">
            <a:avLst/>
          </a:prstGeom>
        </p:spPr>
        <p:txBody>
          <a:bodyPr vert="horz" lIns="91440" tIns="45720" rIns="91440" bIns="45720" rtlCol="0" anchor="b"/>
          <a:lstStyle>
            <a:lvl1pPr algn="r">
              <a:defRPr sz="1200"/>
            </a:lvl1pPr>
          </a:lstStyle>
          <a:p>
            <a:fld id="{A930859D-CF38-0348-8B78-D8AF6814C080}" type="slidenum">
              <a:rPr lang="en-US" smtClean="0"/>
              <a:t>‹#›</a:t>
            </a:fld>
            <a:endParaRPr lang="en-US"/>
          </a:p>
        </p:txBody>
      </p:sp>
    </p:spTree>
    <p:extLst>
      <p:ext uri="{BB962C8B-B14F-4D97-AF65-F5344CB8AC3E}">
        <p14:creationId xmlns:p14="http://schemas.microsoft.com/office/powerpoint/2010/main" val="358047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0859D-CF38-0348-8B78-D8AF6814C080}" type="slidenum">
              <a:rPr lang="en-US" smtClean="0"/>
              <a:t>0</a:t>
            </a:fld>
            <a:endParaRPr lang="en-US"/>
          </a:p>
        </p:txBody>
      </p:sp>
    </p:spTree>
    <p:extLst>
      <p:ext uri="{BB962C8B-B14F-4D97-AF65-F5344CB8AC3E}">
        <p14:creationId xmlns:p14="http://schemas.microsoft.com/office/powerpoint/2010/main" val="382097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21a4d76874_0_33:notes"/>
          <p:cNvSpPr txBox="1">
            <a:spLocks noGrp="1"/>
          </p:cNvSpPr>
          <p:nvPr>
            <p:ph type="body" idx="1"/>
          </p:nvPr>
        </p:nvSpPr>
        <p:spPr>
          <a:xfrm>
            <a:off x="931387" y="3257550"/>
            <a:ext cx="7451090" cy="3086100"/>
          </a:xfrm>
          <a:prstGeom prst="rect">
            <a:avLst/>
          </a:prstGeom>
        </p:spPr>
        <p:txBody>
          <a:bodyPr spcFirstLastPara="1" wrap="square" lIns="91425" tIns="91425" rIns="91425" bIns="91425" anchor="t" anchorCtr="0">
            <a:noAutofit/>
          </a:bodyPr>
          <a:lstStyle/>
          <a:p>
            <a:r>
              <a:rPr lang="en-US" dirty="0" err="1">
                <a:cs typeface="Calibri"/>
              </a:rPr>
              <a:t>TimelyCare</a:t>
            </a:r>
            <a:r>
              <a:rPr lang="en-US" dirty="0">
                <a:cs typeface="Calibri"/>
              </a:rPr>
              <a:t> is a virtual mental health and well-being platform available 24/7 for Mason students.  Students can log in through URL provided or download the app on their phone.  It is free for enrolled Mason students to access.   </a:t>
            </a:r>
          </a:p>
          <a:p>
            <a:endParaRPr lang="en-US" dirty="0">
              <a:cs typeface="Calibri"/>
            </a:endParaRPr>
          </a:p>
          <a:p>
            <a:r>
              <a:rPr lang="en-US" dirty="0">
                <a:cs typeface="Calibri"/>
              </a:rPr>
              <a:t>These are the services that will be provided through </a:t>
            </a:r>
            <a:r>
              <a:rPr lang="en-US" dirty="0" err="1">
                <a:cs typeface="Calibri"/>
              </a:rPr>
              <a:t>TimelyCare</a:t>
            </a:r>
            <a:r>
              <a:rPr lang="en-US" dirty="0">
                <a:cs typeface="Calibri"/>
              </a:rPr>
              <a:t>. </a:t>
            </a:r>
            <a:endParaRPr lang="en-US" dirty="0"/>
          </a:p>
          <a:p>
            <a:pPr marL="171450" indent="-171450">
              <a:buFont typeface="Arial"/>
              <a:buChar char="•"/>
            </a:pPr>
            <a:r>
              <a:rPr lang="en-US" b="1" dirty="0" err="1"/>
              <a:t>TalkNow</a:t>
            </a:r>
            <a:r>
              <a:rPr lang="en-US" b="1" dirty="0"/>
              <a:t> is </a:t>
            </a:r>
            <a:r>
              <a:rPr lang="en-US" dirty="0"/>
              <a:t>24/7, on-demand emotional support to talk about anything, including anxiety, relationships, depression, and school-related stressors.   Students can access this anywhere in the U.S. or overseas.  They will not be able to choose their provider, but will meet with one that is available at that moment. </a:t>
            </a:r>
            <a:endParaRPr lang="en-US" dirty="0">
              <a:cs typeface="Calibri"/>
            </a:endParaRPr>
          </a:p>
          <a:p>
            <a:pPr marL="171450" indent="-171450">
              <a:buFont typeface="Arial"/>
              <a:buChar char="•"/>
            </a:pPr>
            <a:r>
              <a:rPr lang="en-US" b="1" dirty="0"/>
              <a:t>Scheduled Counseling: </a:t>
            </a:r>
            <a:r>
              <a:rPr lang="en-US" dirty="0"/>
              <a:t>Choose the day, time, and a licensed mental health provider that works best for you.  Students may choose from a list of licensed providers to schedule an appointment.  They can schedule up to 12 appointments per academic year though it is case by case on if they need more support. </a:t>
            </a:r>
            <a:endParaRPr lang="en-US" dirty="0">
              <a:cs typeface="Calibri" panose="020F0502020204030204"/>
            </a:endParaRPr>
          </a:p>
          <a:p>
            <a:pPr marL="171450" indent="-171450">
              <a:buFont typeface="Arial"/>
              <a:buChar char="•"/>
            </a:pPr>
            <a:r>
              <a:rPr lang="en-US" b="1" dirty="0"/>
              <a:t>Health Coaching: </a:t>
            </a:r>
            <a:r>
              <a:rPr lang="en-US" dirty="0"/>
              <a:t>Develop healthy lifestyle behaviors for nutrition, sleep habits, time management, and mindfulness.  </a:t>
            </a:r>
            <a:endParaRPr lang="en-US" dirty="0">
              <a:cs typeface="Calibri" panose="020F0502020204030204"/>
            </a:endParaRPr>
          </a:p>
          <a:p>
            <a:pPr marL="171450" indent="-171450">
              <a:buFont typeface="Arial"/>
              <a:buChar char="•"/>
            </a:pPr>
            <a:r>
              <a:rPr lang="en-US" b="1" dirty="0"/>
              <a:t>Psychiatry: </a:t>
            </a:r>
            <a:r>
              <a:rPr lang="en-US" dirty="0"/>
              <a:t>Appointments are available through referrals from CAPS and Student Health Services. </a:t>
            </a:r>
            <a:endParaRPr lang="en-US" dirty="0">
              <a:cs typeface="Calibri" panose="020F0502020204030204"/>
            </a:endParaRPr>
          </a:p>
          <a:p>
            <a:pPr marL="171450" indent="-171450">
              <a:buFont typeface="Arial"/>
              <a:buChar char="•"/>
            </a:pPr>
            <a:r>
              <a:rPr lang="en-US" b="1" dirty="0"/>
              <a:t>Self-Care Content: </a:t>
            </a:r>
            <a:r>
              <a:rPr lang="en-US" dirty="0"/>
              <a:t>Visit the Explore page within </a:t>
            </a:r>
            <a:r>
              <a:rPr lang="en-US" dirty="0" err="1"/>
              <a:t>TimelyCare</a:t>
            </a:r>
            <a:r>
              <a:rPr lang="en-US" dirty="0"/>
              <a:t> for guided self-care content such as meditation and yoga.</a:t>
            </a:r>
            <a:endParaRPr lang="en-US" dirty="0">
              <a:cs typeface="Calibri"/>
            </a:endParaRPr>
          </a:p>
        </p:txBody>
      </p:sp>
      <p:sp>
        <p:nvSpPr>
          <p:cNvPr id="314" name="Google Shape;314;g121a4d76874_0_33:notes"/>
          <p:cNvSpPr>
            <a:spLocks noGrp="1" noRot="1" noChangeAspect="1"/>
          </p:cNvSpPr>
          <p:nvPr>
            <p:ph type="sldImg" idx="2"/>
          </p:nvPr>
        </p:nvSpPr>
        <p:spPr>
          <a:xfrm>
            <a:off x="237013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411413"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31387" y="3198140"/>
            <a:ext cx="7451090" cy="30298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ab4782870_0_0:notes"/>
          <p:cNvSpPr>
            <a:spLocks noGrp="1" noRot="1" noChangeAspect="1"/>
          </p:cNvSpPr>
          <p:nvPr>
            <p:ph type="sldImg" idx="2"/>
          </p:nvPr>
        </p:nvSpPr>
        <p:spPr>
          <a:xfrm>
            <a:off x="2370138" y="514350"/>
            <a:ext cx="4573587"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ab4782870_0_0:notes"/>
          <p:cNvSpPr txBox="1">
            <a:spLocks noGrp="1"/>
          </p:cNvSpPr>
          <p:nvPr>
            <p:ph type="body" idx="1"/>
          </p:nvPr>
        </p:nvSpPr>
        <p:spPr>
          <a:xfrm>
            <a:off x="931387" y="3257550"/>
            <a:ext cx="745109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ear</a:t>
            </a:r>
            <a:endParaRPr/>
          </a:p>
          <a:p>
            <a:pPr marL="0" lvl="0" indent="0" algn="l" rtl="0">
              <a:spcBef>
                <a:spcPts val="0"/>
              </a:spcBef>
              <a:spcAft>
                <a:spcPts val="0"/>
              </a:spcAft>
              <a:buNone/>
            </a:pPr>
            <a:r>
              <a:rPr lang="en"/>
              <a:t>A place to start a conversation</a:t>
            </a:r>
            <a:endParaRPr/>
          </a:p>
          <a:p>
            <a:pPr marL="0" lvl="0" indent="0" algn="l" rtl="0">
              <a:spcBef>
                <a:spcPts val="0"/>
              </a:spcBef>
              <a:spcAft>
                <a:spcPts val="0"/>
              </a:spcAft>
              <a:buNone/>
            </a:pPr>
            <a:r>
              <a:rPr lang="en"/>
              <a:t>Access for kids to come in at any time</a:t>
            </a:r>
            <a:endParaRPr/>
          </a:p>
          <a:p>
            <a:pPr marL="0" lvl="0" indent="0" algn="l" rtl="0">
              <a:spcBef>
                <a:spcPts val="0"/>
              </a:spcBef>
              <a:spcAft>
                <a:spcPts val="0"/>
              </a:spcAft>
              <a:buNone/>
            </a:pPr>
            <a:r>
              <a:rPr lang="en"/>
              <a:t>Come as often as they want to start a conversation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d5a565191_6_8:notes"/>
          <p:cNvSpPr>
            <a:spLocks noGrp="1" noRot="1" noChangeAspect="1"/>
          </p:cNvSpPr>
          <p:nvPr>
            <p:ph type="sldImg" idx="2"/>
          </p:nvPr>
        </p:nvSpPr>
        <p:spPr>
          <a:xfrm>
            <a:off x="2370138" y="514350"/>
            <a:ext cx="4573587"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d5a565191_6_8:notes"/>
          <p:cNvSpPr txBox="1">
            <a:spLocks noGrp="1"/>
          </p:cNvSpPr>
          <p:nvPr>
            <p:ph type="body" idx="1"/>
          </p:nvPr>
        </p:nvSpPr>
        <p:spPr>
          <a:xfrm>
            <a:off x="931387" y="3257550"/>
            <a:ext cx="7451090" cy="308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24/7 unlimited access to licensed providers can help with a variety of medical concerns, keeping waiting room times down, decreasing urgent care visits and providing an option for students who might not have done anything otherwise.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2d5a565191_6_15:notes"/>
          <p:cNvSpPr>
            <a:spLocks noGrp="1" noRot="1" noChangeAspect="1"/>
          </p:cNvSpPr>
          <p:nvPr>
            <p:ph type="sldImg" idx="2"/>
          </p:nvPr>
        </p:nvSpPr>
        <p:spPr>
          <a:xfrm>
            <a:off x="2370138" y="514350"/>
            <a:ext cx="4573587"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2d5a565191_6_15:notes"/>
          <p:cNvSpPr txBox="1">
            <a:spLocks noGrp="1"/>
          </p:cNvSpPr>
          <p:nvPr>
            <p:ph type="body" idx="1"/>
          </p:nvPr>
        </p:nvSpPr>
        <p:spPr>
          <a:xfrm>
            <a:off x="931387" y="3257550"/>
            <a:ext cx="7451090" cy="308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24/7 unlimited access to licensed providers can help with a variety of medical concerns, keeping waiting room times down, decreasing urgent care visits and providing an option for students who might not have done anything otherwise.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d5a565191_11_0:notes"/>
          <p:cNvSpPr>
            <a:spLocks noGrp="1" noRot="1" noChangeAspect="1"/>
          </p:cNvSpPr>
          <p:nvPr>
            <p:ph type="sldImg" idx="2"/>
          </p:nvPr>
        </p:nvSpPr>
        <p:spPr>
          <a:xfrm>
            <a:off x="2370138" y="514350"/>
            <a:ext cx="4573587"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2d5a565191_11_0:notes"/>
          <p:cNvSpPr txBox="1">
            <a:spLocks noGrp="1"/>
          </p:cNvSpPr>
          <p:nvPr>
            <p:ph type="body" idx="1"/>
          </p:nvPr>
        </p:nvSpPr>
        <p:spPr>
          <a:xfrm>
            <a:off x="931387" y="3257550"/>
            <a:ext cx="7451090" cy="3086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solidFill>
                  <a:schemeClr val="dk1"/>
                </a:solidFill>
              </a:rPr>
              <a:t>Health Coaches are qualified to perform health coaching by education, training and national examination.</a:t>
            </a:r>
            <a:endParaRPr>
              <a:solidFill>
                <a:schemeClr val="dk1"/>
              </a:solidFill>
            </a:endParaRPr>
          </a:p>
          <a:p>
            <a:pPr marL="457200" lvl="0" indent="-317500" algn="l" rtl="0">
              <a:spcBef>
                <a:spcPts val="0"/>
              </a:spcBef>
              <a:spcAft>
                <a:spcPts val="0"/>
              </a:spcAft>
              <a:buSzPts val="1400"/>
              <a:buChar char="●"/>
            </a:pPr>
            <a:r>
              <a:rPr lang="en">
                <a:solidFill>
                  <a:schemeClr val="dk1"/>
                </a:solidFill>
              </a:rPr>
              <a:t>Health Coaches use behavioral change theories and motivational strategies to assist patients in developing intrinsic motivation to set and meet SMART goals that will create sustainable change for improved health and well-being.</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If care is needed beyond the scope of what the Health Coach can provide they will refer to additional support (i.e. Health Coaches do not provide nutritional plans or counseling)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3bc4210c6f_0_371:notes"/>
          <p:cNvSpPr>
            <a:spLocks noGrp="1" noRot="1" noChangeAspect="1"/>
          </p:cNvSpPr>
          <p:nvPr>
            <p:ph type="sldImg" idx="2"/>
          </p:nvPr>
        </p:nvSpPr>
        <p:spPr>
          <a:xfrm>
            <a:off x="2411413"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3bc4210c6f_0_371:notes"/>
          <p:cNvSpPr txBox="1">
            <a:spLocks noGrp="1"/>
          </p:cNvSpPr>
          <p:nvPr>
            <p:ph type="body" idx="1"/>
          </p:nvPr>
        </p:nvSpPr>
        <p:spPr>
          <a:xfrm>
            <a:off x="931387" y="3198140"/>
            <a:ext cx="7451090" cy="30298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30859D-CF38-0348-8B78-D8AF6814C080}" type="slidenum">
              <a:rPr lang="en-US" smtClean="0"/>
              <a:t>10</a:t>
            </a:fld>
            <a:endParaRPr lang="en-US"/>
          </a:p>
        </p:txBody>
      </p:sp>
    </p:spTree>
    <p:extLst>
      <p:ext uri="{BB962C8B-B14F-4D97-AF65-F5344CB8AC3E}">
        <p14:creationId xmlns:p14="http://schemas.microsoft.com/office/powerpoint/2010/main" val="1506683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twitter.com/GeorgeMasonU" TargetMode="External"/><Relationship Id="rId13" Type="http://schemas.openxmlformats.org/officeDocument/2006/relationships/image" Target="../media/image15.svg"/><Relationship Id="rId18" Type="http://schemas.openxmlformats.org/officeDocument/2006/relationships/image" Target="../media/image18.jp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17" Type="http://schemas.openxmlformats.org/officeDocument/2006/relationships/image" Target="../media/image1.emf"/><Relationship Id="rId2" Type="http://schemas.openxmlformats.org/officeDocument/2006/relationships/hyperlink" Target="https://www.instagram.com/georgemasonu/" TargetMode="External"/><Relationship Id="rId16" Type="http://schemas.openxmlformats.org/officeDocument/2006/relationships/image" Target="../media/image17.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youtube.com/user/masonWeb" TargetMode="External"/><Relationship Id="rId5" Type="http://schemas.openxmlformats.org/officeDocument/2006/relationships/hyperlink" Target="https://www.facebook.com/georgemason/" TargetMode="External"/><Relationship Id="rId15" Type="http://schemas.openxmlformats.org/officeDocument/2006/relationships/image" Target="../media/image16.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s://www.linkedin.com/school/george-mason-university/"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960E68-00E0-0A45-972F-FA8F480A825C}"/>
              </a:ext>
            </a:extLst>
          </p:cNvPr>
          <p:cNvPicPr>
            <a:picLocks noChangeAspect="1"/>
          </p:cNvPicPr>
          <p:nvPr userDrawn="1"/>
        </p:nvPicPr>
        <p:blipFill>
          <a:blip r:embed="rId2"/>
          <a:stretch>
            <a:fillRect/>
          </a:stretch>
        </p:blipFill>
        <p:spPr>
          <a:xfrm>
            <a:off x="0" y="609"/>
            <a:ext cx="12192000" cy="6856781"/>
          </a:xfrm>
          <a:prstGeom prst="rect">
            <a:avLst/>
          </a:prstGeom>
        </p:spPr>
      </p:pic>
      <p:sp>
        <p:nvSpPr>
          <p:cNvPr id="2" name="Title 1">
            <a:extLst>
              <a:ext uri="{FF2B5EF4-FFF2-40B4-BE49-F238E27FC236}">
                <a16:creationId xmlns:a16="http://schemas.microsoft.com/office/drawing/2014/main" id="{B6D285B3-165B-F942-9806-86AB7C1BD7FE}"/>
              </a:ext>
            </a:extLst>
          </p:cNvPr>
          <p:cNvSpPr>
            <a:spLocks noGrp="1"/>
          </p:cNvSpPr>
          <p:nvPr>
            <p:ph type="ctrTitle" hasCustomPrompt="1"/>
          </p:nvPr>
        </p:nvSpPr>
        <p:spPr>
          <a:xfrm>
            <a:off x="838199" y="2503487"/>
            <a:ext cx="10515599" cy="1006475"/>
          </a:xfrm>
          <a:prstGeom prst="rect">
            <a:avLst/>
          </a:prstGeom>
        </p:spPr>
        <p:txBody>
          <a:bodyPr anchor="b"/>
          <a:lstStyle>
            <a:lvl1pPr algn="l">
              <a:defRPr sz="6000" b="1" i="0">
                <a:solidFill>
                  <a:schemeClr val="accent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C23E8765-2886-E341-8B7B-708EC595BFCA}"/>
              </a:ext>
            </a:extLst>
          </p:cNvPr>
          <p:cNvSpPr>
            <a:spLocks noGrp="1"/>
          </p:cNvSpPr>
          <p:nvPr>
            <p:ph type="subTitle" idx="1" hasCustomPrompt="1"/>
          </p:nvPr>
        </p:nvSpPr>
        <p:spPr>
          <a:xfrm>
            <a:off x="838200" y="3602038"/>
            <a:ext cx="10515600" cy="566550"/>
          </a:xfrm>
          <a:prstGeom prst="rect">
            <a:avLst/>
          </a:prstGeo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Firstname</a:t>
            </a:r>
            <a:r>
              <a:rPr lang="en-US" dirty="0"/>
              <a:t> </a:t>
            </a:r>
            <a:r>
              <a:rPr lang="en-US" dirty="0" err="1"/>
              <a:t>Lastname</a:t>
            </a:r>
            <a:endParaRPr lang="en-US" dirty="0"/>
          </a:p>
        </p:txBody>
      </p:sp>
      <p:sp>
        <p:nvSpPr>
          <p:cNvPr id="10" name="Text Placeholder 9">
            <a:extLst>
              <a:ext uri="{FF2B5EF4-FFF2-40B4-BE49-F238E27FC236}">
                <a16:creationId xmlns:a16="http://schemas.microsoft.com/office/drawing/2014/main" id="{11728E4A-67AC-824C-94B1-F0121118D8A1}"/>
              </a:ext>
            </a:extLst>
          </p:cNvPr>
          <p:cNvSpPr>
            <a:spLocks noGrp="1"/>
          </p:cNvSpPr>
          <p:nvPr>
            <p:ph type="body" sz="quarter" idx="13" hasCustomPrompt="1"/>
          </p:nvPr>
        </p:nvSpPr>
        <p:spPr>
          <a:xfrm>
            <a:off x="838199" y="1694329"/>
            <a:ext cx="10515598" cy="653771"/>
          </a:xfrm>
          <a:prstGeom prst="rect">
            <a:avLst/>
          </a:prstGeom>
        </p:spPr>
        <p:txBody>
          <a:bodyPr anchor="b"/>
          <a:lstStyle>
            <a:lvl1pPr marL="0" indent="0">
              <a:buNone/>
              <a:defRPr>
                <a:solidFill>
                  <a:schemeClr val="tx1"/>
                </a:solidFill>
              </a:defRPr>
            </a:lvl1pPr>
          </a:lstStyle>
          <a:p>
            <a:pPr lvl="0"/>
            <a:r>
              <a:rPr lang="en-US" dirty="0"/>
              <a:t>subtitle</a:t>
            </a:r>
          </a:p>
        </p:txBody>
      </p:sp>
      <p:pic>
        <p:nvPicPr>
          <p:cNvPr id="17" name="Picture 16">
            <a:extLst>
              <a:ext uri="{FF2B5EF4-FFF2-40B4-BE49-F238E27FC236}">
                <a16:creationId xmlns:a16="http://schemas.microsoft.com/office/drawing/2014/main" id="{978C18BC-EA8D-9349-9A49-A67BE3DFBB60}"/>
              </a:ext>
            </a:extLst>
          </p:cNvPr>
          <p:cNvPicPr>
            <a:picLocks noChangeAspect="1"/>
          </p:cNvPicPr>
          <p:nvPr userDrawn="1"/>
        </p:nvPicPr>
        <p:blipFill>
          <a:blip r:embed="rId3"/>
          <a:stretch>
            <a:fillRect/>
          </a:stretch>
        </p:blipFill>
        <p:spPr>
          <a:xfrm>
            <a:off x="9672915" y="5530022"/>
            <a:ext cx="1680882" cy="1092280"/>
          </a:xfrm>
          <a:prstGeom prst="rect">
            <a:avLst/>
          </a:prstGeom>
        </p:spPr>
      </p:pic>
    </p:spTree>
    <p:extLst>
      <p:ext uri="{BB962C8B-B14F-4D97-AF65-F5344CB8AC3E}">
        <p14:creationId xmlns:p14="http://schemas.microsoft.com/office/powerpoint/2010/main" val="543221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B3DDD76-B553-524A-953A-E8AFD19D4C52}"/>
              </a:ext>
            </a:extLst>
          </p:cNvPr>
          <p:cNvSpPr>
            <a:spLocks noGrp="1"/>
          </p:cNvSpPr>
          <p:nvPr>
            <p:ph type="subTitle" idx="1" hasCustomPrompt="1"/>
          </p:nvPr>
        </p:nvSpPr>
        <p:spPr>
          <a:xfrm>
            <a:off x="1214312" y="4160401"/>
            <a:ext cx="4042207" cy="369332"/>
          </a:xfrm>
        </p:spPr>
        <p:txBody>
          <a:bodyPr anchor="t">
            <a:normAutofit/>
          </a:bodyPr>
          <a:lstStyle>
            <a:lvl1pPr marL="0" indent="0" algn="ctr">
              <a:buNone/>
              <a:defRPr lang="en-US" sz="1800" b="1" dirty="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 School Name</a:t>
            </a:r>
          </a:p>
        </p:txBody>
      </p:sp>
      <p:sp>
        <p:nvSpPr>
          <p:cNvPr id="8" name="Text Placeholder 6">
            <a:extLst>
              <a:ext uri="{FF2B5EF4-FFF2-40B4-BE49-F238E27FC236}">
                <a16:creationId xmlns:a16="http://schemas.microsoft.com/office/drawing/2014/main" id="{5032DE6E-4716-A74E-87B4-FCCA7EEF64AA}"/>
              </a:ext>
            </a:extLst>
          </p:cNvPr>
          <p:cNvSpPr>
            <a:spLocks noGrp="1"/>
          </p:cNvSpPr>
          <p:nvPr>
            <p:ph type="body" sz="quarter" idx="10" hasCustomPrompt="1"/>
          </p:nvPr>
        </p:nvSpPr>
        <p:spPr>
          <a:xfrm>
            <a:off x="1214312" y="4573079"/>
            <a:ext cx="4042207" cy="1145572"/>
          </a:xfrm>
        </p:spPr>
        <p:txBody>
          <a:bodyPr>
            <a:normAutofit/>
          </a:bodyPr>
          <a:lstStyle>
            <a:lvl1pPr marL="0" indent="0" algn="ctr">
              <a:buNone/>
              <a:defRPr sz="1800"/>
            </a:lvl1pPr>
          </a:lstStyle>
          <a:p>
            <a:pPr lvl="0"/>
            <a:r>
              <a:rPr lang="en-US" dirty="0"/>
              <a:t>Address</a:t>
            </a:r>
          </a:p>
        </p:txBody>
      </p:sp>
      <p:sp>
        <p:nvSpPr>
          <p:cNvPr id="9" name="Text Placeholder 13">
            <a:extLst>
              <a:ext uri="{FF2B5EF4-FFF2-40B4-BE49-F238E27FC236}">
                <a16:creationId xmlns:a16="http://schemas.microsoft.com/office/drawing/2014/main" id="{0956D405-B363-814B-A49A-3DCE918227C1}"/>
              </a:ext>
            </a:extLst>
          </p:cNvPr>
          <p:cNvSpPr>
            <a:spLocks noGrp="1"/>
          </p:cNvSpPr>
          <p:nvPr>
            <p:ph type="body" sz="quarter" idx="11" hasCustomPrompt="1"/>
          </p:nvPr>
        </p:nvSpPr>
        <p:spPr>
          <a:xfrm>
            <a:off x="1214312" y="5928803"/>
            <a:ext cx="4042207" cy="381557"/>
          </a:xfrm>
          <a:noFill/>
        </p:spPr>
        <p:txBody>
          <a:bodyPr>
            <a:normAutofit/>
          </a:bodyPr>
          <a:lstStyle>
            <a:lvl1pPr marL="0" indent="0" algn="ctr">
              <a:buNone/>
              <a:defRPr sz="1800" b="1" u="none">
                <a:ln>
                  <a:noFill/>
                </a:ln>
                <a:solidFill>
                  <a:schemeClr val="accent1"/>
                </a:solidFill>
              </a:defRPr>
            </a:lvl1pPr>
          </a:lstStyle>
          <a:p>
            <a:pPr lvl="0"/>
            <a:r>
              <a:rPr lang="en-US" dirty="0"/>
              <a:t>LEARN MORE AT LINK</a:t>
            </a:r>
          </a:p>
        </p:txBody>
      </p:sp>
      <p:pic>
        <p:nvPicPr>
          <p:cNvPr id="10" name="Graphic 9">
            <a:hlinkClick r:id="rId2"/>
            <a:extLst>
              <a:ext uri="{FF2B5EF4-FFF2-40B4-BE49-F238E27FC236}">
                <a16:creationId xmlns:a16="http://schemas.microsoft.com/office/drawing/2014/main" id="{D219C721-D672-AE41-AE91-4CF25956C9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59743" y="3327770"/>
            <a:ext cx="465037" cy="531471"/>
          </a:xfrm>
          <a:prstGeom prst="rect">
            <a:avLst/>
          </a:prstGeom>
        </p:spPr>
      </p:pic>
      <p:pic>
        <p:nvPicPr>
          <p:cNvPr id="11" name="Graphic 10">
            <a:hlinkClick r:id="rId5"/>
            <a:extLst>
              <a:ext uri="{FF2B5EF4-FFF2-40B4-BE49-F238E27FC236}">
                <a16:creationId xmlns:a16="http://schemas.microsoft.com/office/drawing/2014/main" id="{0BC17D5A-5E5C-FE4B-8A77-396ED147D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42612" y="3327770"/>
            <a:ext cx="462987" cy="529128"/>
          </a:xfrm>
          <a:prstGeom prst="rect">
            <a:avLst/>
          </a:prstGeom>
        </p:spPr>
      </p:pic>
      <p:pic>
        <p:nvPicPr>
          <p:cNvPr id="12" name="Graphic 11">
            <a:hlinkClick r:id="rId8"/>
            <a:extLst>
              <a:ext uri="{FF2B5EF4-FFF2-40B4-BE49-F238E27FC236}">
                <a16:creationId xmlns:a16="http://schemas.microsoft.com/office/drawing/2014/main" id="{9F03FBC2-5480-DC49-8B85-D9A277046D8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380324" y="3325427"/>
            <a:ext cx="462987" cy="529128"/>
          </a:xfrm>
          <a:prstGeom prst="rect">
            <a:avLst/>
          </a:prstGeom>
        </p:spPr>
      </p:pic>
      <p:pic>
        <p:nvPicPr>
          <p:cNvPr id="13" name="Graphic 12">
            <a:hlinkClick r:id="rId11"/>
            <a:extLst>
              <a:ext uri="{FF2B5EF4-FFF2-40B4-BE49-F238E27FC236}">
                <a16:creationId xmlns:a16="http://schemas.microsoft.com/office/drawing/2014/main" id="{97B4EE4A-403F-3542-AF05-36920771CBE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1676" y="3325427"/>
            <a:ext cx="462987" cy="529128"/>
          </a:xfrm>
          <a:prstGeom prst="rect">
            <a:avLst/>
          </a:prstGeom>
        </p:spPr>
      </p:pic>
      <p:pic>
        <p:nvPicPr>
          <p:cNvPr id="14" name="Graphic 13">
            <a:hlinkClick r:id="rId14"/>
            <a:extLst>
              <a:ext uri="{FF2B5EF4-FFF2-40B4-BE49-F238E27FC236}">
                <a16:creationId xmlns:a16="http://schemas.microsoft.com/office/drawing/2014/main" id="{892AA5E4-5EA2-544C-8E3D-A539897AAF6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4265231" y="3325427"/>
            <a:ext cx="462987" cy="529128"/>
          </a:xfrm>
          <a:prstGeom prst="rect">
            <a:avLst/>
          </a:prstGeom>
        </p:spPr>
      </p:pic>
      <p:pic>
        <p:nvPicPr>
          <p:cNvPr id="16" name="Picture 15">
            <a:extLst>
              <a:ext uri="{FF2B5EF4-FFF2-40B4-BE49-F238E27FC236}">
                <a16:creationId xmlns:a16="http://schemas.microsoft.com/office/drawing/2014/main" id="{67B4EB51-0C46-EC40-90DB-95B784C267A5}"/>
              </a:ext>
            </a:extLst>
          </p:cNvPr>
          <p:cNvPicPr>
            <a:picLocks noChangeAspect="1"/>
          </p:cNvPicPr>
          <p:nvPr userDrawn="1"/>
        </p:nvPicPr>
        <p:blipFill>
          <a:blip r:embed="rId17"/>
          <a:stretch>
            <a:fillRect/>
          </a:stretch>
        </p:blipFill>
        <p:spPr>
          <a:xfrm>
            <a:off x="1507930" y="547640"/>
            <a:ext cx="3510478" cy="2281198"/>
          </a:xfrm>
          <a:prstGeom prst="rect">
            <a:avLst/>
          </a:prstGeom>
        </p:spPr>
      </p:pic>
      <p:pic>
        <p:nvPicPr>
          <p:cNvPr id="26" name="Picture 25">
            <a:extLst>
              <a:ext uri="{FF2B5EF4-FFF2-40B4-BE49-F238E27FC236}">
                <a16:creationId xmlns:a16="http://schemas.microsoft.com/office/drawing/2014/main" id="{D8DC516C-AA00-F445-94D7-73D3785EA3A8}"/>
              </a:ext>
            </a:extLst>
          </p:cNvPr>
          <p:cNvPicPr>
            <a:picLocks noChangeAspect="1"/>
          </p:cNvPicPr>
          <p:nvPr userDrawn="1"/>
        </p:nvPicPr>
        <p:blipFill>
          <a:blip r:embed="rId18"/>
          <a:srcRect l="25439" r="27631"/>
          <a:stretch>
            <a:fillRect/>
          </a:stretch>
        </p:blipFill>
        <p:spPr>
          <a:xfrm>
            <a:off x="6470876" y="0"/>
            <a:ext cx="5721124" cy="6858000"/>
          </a:xfrm>
          <a:custGeom>
            <a:avLst/>
            <a:gdLst>
              <a:gd name="connsiteX0" fmla="*/ 0 w 5721124"/>
              <a:gd name="connsiteY0" fmla="*/ 0 h 6858000"/>
              <a:gd name="connsiteX1" fmla="*/ 5721124 w 5721124"/>
              <a:gd name="connsiteY1" fmla="*/ 0 h 6858000"/>
              <a:gd name="connsiteX2" fmla="*/ 5721124 w 5721124"/>
              <a:gd name="connsiteY2" fmla="*/ 6858000 h 6858000"/>
              <a:gd name="connsiteX3" fmla="*/ 0 w 57211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721124" h="6858000">
                <a:moveTo>
                  <a:pt x="0" y="0"/>
                </a:moveTo>
                <a:lnTo>
                  <a:pt x="5721124" y="0"/>
                </a:lnTo>
                <a:lnTo>
                  <a:pt x="5721124" y="6858000"/>
                </a:lnTo>
                <a:lnTo>
                  <a:pt x="0" y="6858000"/>
                </a:lnTo>
                <a:close/>
              </a:path>
            </a:pathLst>
          </a:custGeom>
        </p:spPr>
      </p:pic>
    </p:spTree>
    <p:extLst>
      <p:ext uri="{BB962C8B-B14F-4D97-AF65-F5344CB8AC3E}">
        <p14:creationId xmlns:p14="http://schemas.microsoft.com/office/powerpoint/2010/main" val="147819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2"/>
        <p:cNvGrpSpPr/>
        <p:nvPr/>
      </p:nvGrpSpPr>
      <p:grpSpPr>
        <a:xfrm>
          <a:off x="0" y="0"/>
          <a:ext cx="0" cy="0"/>
          <a:chOff x="0" y="0"/>
          <a:chExt cx="0" cy="0"/>
        </a:xfrm>
      </p:grpSpPr>
      <p:sp>
        <p:nvSpPr>
          <p:cNvPr id="103" name="Google Shape;103;p21"/>
          <p:cNvSpPr txBox="1">
            <a:spLocks noGrp="1"/>
          </p:cNvSpPr>
          <p:nvPr>
            <p:ph type="sldNum" idx="12"/>
          </p:nvPr>
        </p:nvSpPr>
        <p:spPr>
          <a:xfrm>
            <a:off x="11296611" y="611758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04" name="Google Shape;104;p21"/>
          <p:cNvSpPr txBox="1">
            <a:spLocks noGrp="1"/>
          </p:cNvSpPr>
          <p:nvPr>
            <p:ph type="title"/>
          </p:nvPr>
        </p:nvSpPr>
        <p:spPr>
          <a:xfrm>
            <a:off x="415600" y="299000"/>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Clr>
                <a:srgbClr val="00416A"/>
              </a:buClr>
              <a:buSzPts val="2800"/>
              <a:buNone/>
              <a:defRPr b="1">
                <a:solidFill>
                  <a:srgbClr val="00416A"/>
                </a:solidFill>
              </a:defRPr>
            </a:lvl2pPr>
            <a:lvl3pPr lvl="2" rtl="0">
              <a:spcBef>
                <a:spcPts val="0"/>
              </a:spcBef>
              <a:spcAft>
                <a:spcPts val="0"/>
              </a:spcAft>
              <a:buClr>
                <a:srgbClr val="00416A"/>
              </a:buClr>
              <a:buSzPts val="2800"/>
              <a:buNone/>
              <a:defRPr b="1">
                <a:solidFill>
                  <a:srgbClr val="00416A"/>
                </a:solidFill>
              </a:defRPr>
            </a:lvl3pPr>
            <a:lvl4pPr lvl="3" rtl="0">
              <a:spcBef>
                <a:spcPts val="0"/>
              </a:spcBef>
              <a:spcAft>
                <a:spcPts val="0"/>
              </a:spcAft>
              <a:buClr>
                <a:srgbClr val="00416A"/>
              </a:buClr>
              <a:buSzPts val="2800"/>
              <a:buNone/>
              <a:defRPr b="1">
                <a:solidFill>
                  <a:srgbClr val="00416A"/>
                </a:solidFill>
              </a:defRPr>
            </a:lvl4pPr>
            <a:lvl5pPr lvl="4" rtl="0">
              <a:spcBef>
                <a:spcPts val="0"/>
              </a:spcBef>
              <a:spcAft>
                <a:spcPts val="0"/>
              </a:spcAft>
              <a:buClr>
                <a:srgbClr val="00416A"/>
              </a:buClr>
              <a:buSzPts val="2800"/>
              <a:buNone/>
              <a:defRPr b="1">
                <a:solidFill>
                  <a:srgbClr val="00416A"/>
                </a:solidFill>
              </a:defRPr>
            </a:lvl5pPr>
            <a:lvl6pPr lvl="5" rtl="0">
              <a:spcBef>
                <a:spcPts val="0"/>
              </a:spcBef>
              <a:spcAft>
                <a:spcPts val="0"/>
              </a:spcAft>
              <a:buClr>
                <a:srgbClr val="00416A"/>
              </a:buClr>
              <a:buSzPts val="2800"/>
              <a:buNone/>
              <a:defRPr b="1">
                <a:solidFill>
                  <a:srgbClr val="00416A"/>
                </a:solidFill>
              </a:defRPr>
            </a:lvl6pPr>
            <a:lvl7pPr lvl="6" rtl="0">
              <a:spcBef>
                <a:spcPts val="0"/>
              </a:spcBef>
              <a:spcAft>
                <a:spcPts val="0"/>
              </a:spcAft>
              <a:buClr>
                <a:srgbClr val="00416A"/>
              </a:buClr>
              <a:buSzPts val="2800"/>
              <a:buNone/>
              <a:defRPr b="1">
                <a:solidFill>
                  <a:srgbClr val="00416A"/>
                </a:solidFill>
              </a:defRPr>
            </a:lvl7pPr>
            <a:lvl8pPr lvl="7" rtl="0">
              <a:spcBef>
                <a:spcPts val="0"/>
              </a:spcBef>
              <a:spcAft>
                <a:spcPts val="0"/>
              </a:spcAft>
              <a:buClr>
                <a:srgbClr val="00416A"/>
              </a:buClr>
              <a:buSzPts val="2800"/>
              <a:buNone/>
              <a:defRPr b="1">
                <a:solidFill>
                  <a:srgbClr val="00416A"/>
                </a:solidFill>
              </a:defRPr>
            </a:lvl8pPr>
            <a:lvl9pPr lvl="8" rtl="0">
              <a:spcBef>
                <a:spcPts val="0"/>
              </a:spcBef>
              <a:spcAft>
                <a:spcPts val="0"/>
              </a:spcAft>
              <a:buClr>
                <a:srgbClr val="00416A"/>
              </a:buClr>
              <a:buSzPts val="2800"/>
              <a:buNone/>
              <a:defRPr b="1">
                <a:solidFill>
                  <a:srgbClr val="00416A"/>
                </a:solidFill>
              </a:defRPr>
            </a:lvl9pPr>
          </a:lstStyle>
          <a:p>
            <a:endParaRPr/>
          </a:p>
        </p:txBody>
      </p:sp>
    </p:spTree>
    <p:extLst>
      <p:ext uri="{BB962C8B-B14F-4D97-AF65-F5344CB8AC3E}">
        <p14:creationId xmlns:p14="http://schemas.microsoft.com/office/powerpoint/2010/main" val="361260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 Image left">
  <p:cSld name="One column - Image left">
    <p:spTree>
      <p:nvGrpSpPr>
        <p:cNvPr id="1" name="Shape 216"/>
        <p:cNvGrpSpPr/>
        <p:nvPr/>
      </p:nvGrpSpPr>
      <p:grpSpPr>
        <a:xfrm>
          <a:off x="0" y="0"/>
          <a:ext cx="0" cy="0"/>
          <a:chOff x="0" y="0"/>
          <a:chExt cx="0" cy="0"/>
        </a:xfrm>
      </p:grpSpPr>
      <p:sp>
        <p:nvSpPr>
          <p:cNvPr id="217" name="Google Shape;217;p47"/>
          <p:cNvSpPr txBox="1">
            <a:spLocks noGrp="1"/>
          </p:cNvSpPr>
          <p:nvPr>
            <p:ph type="body" idx="1"/>
          </p:nvPr>
        </p:nvSpPr>
        <p:spPr>
          <a:xfrm>
            <a:off x="5227267" y="1383967"/>
            <a:ext cx="6730000" cy="45008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18" name="Google Shape;218;p47"/>
          <p:cNvSpPr txBox="1">
            <a:spLocks noGrp="1"/>
          </p:cNvSpPr>
          <p:nvPr>
            <p:ph type="sldNum" idx="12"/>
          </p:nvPr>
        </p:nvSpPr>
        <p:spPr>
          <a:xfrm>
            <a:off x="11296611" y="611758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grpSp>
        <p:nvGrpSpPr>
          <p:cNvPr id="219" name="Google Shape;219;p47"/>
          <p:cNvGrpSpPr/>
          <p:nvPr/>
        </p:nvGrpSpPr>
        <p:grpSpPr>
          <a:xfrm rot="10800000">
            <a:off x="4634667" y="2075965"/>
            <a:ext cx="237172" cy="2586000"/>
            <a:chOff x="4320175" y="1727774"/>
            <a:chExt cx="177879" cy="1939500"/>
          </a:xfrm>
        </p:grpSpPr>
        <p:cxnSp>
          <p:nvCxnSpPr>
            <p:cNvPr id="220" name="Google Shape;220;p47"/>
            <p:cNvCxnSpPr/>
            <p:nvPr/>
          </p:nvCxnSpPr>
          <p:spPr>
            <a:xfrm>
              <a:off x="4320175" y="1727774"/>
              <a:ext cx="0" cy="1939500"/>
            </a:xfrm>
            <a:prstGeom prst="straightConnector1">
              <a:avLst/>
            </a:prstGeom>
            <a:noFill/>
            <a:ln w="9525" cap="flat" cmpd="sng">
              <a:solidFill>
                <a:schemeClr val="accent2"/>
              </a:solidFill>
              <a:prstDash val="solid"/>
              <a:round/>
              <a:headEnd type="none" w="med" len="med"/>
              <a:tailEnd type="none" w="med" len="med"/>
            </a:ln>
          </p:spPr>
        </p:cxnSp>
        <p:cxnSp>
          <p:nvCxnSpPr>
            <p:cNvPr id="221" name="Google Shape;221;p47"/>
            <p:cNvCxnSpPr/>
            <p:nvPr/>
          </p:nvCxnSpPr>
          <p:spPr>
            <a:xfrm>
              <a:off x="4324354" y="2697524"/>
              <a:ext cx="173700" cy="0"/>
            </a:xfrm>
            <a:prstGeom prst="straightConnector1">
              <a:avLst/>
            </a:prstGeom>
            <a:noFill/>
            <a:ln w="9525" cap="flat" cmpd="sng">
              <a:solidFill>
                <a:schemeClr val="accent2"/>
              </a:solidFill>
              <a:prstDash val="solid"/>
              <a:round/>
              <a:headEnd type="none" w="med" len="med"/>
              <a:tailEnd type="triangle" w="med" len="med"/>
            </a:ln>
          </p:spPr>
        </p:cxnSp>
      </p:grpSp>
      <p:sp>
        <p:nvSpPr>
          <p:cNvPr id="222" name="Google Shape;222;p47"/>
          <p:cNvSpPr txBox="1">
            <a:spLocks noGrp="1"/>
          </p:cNvSpPr>
          <p:nvPr>
            <p:ph type="title"/>
          </p:nvPr>
        </p:nvSpPr>
        <p:spPr>
          <a:xfrm>
            <a:off x="415600" y="299000"/>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Clr>
                <a:srgbClr val="00416A"/>
              </a:buClr>
              <a:buSzPts val="2800"/>
              <a:buNone/>
              <a:defRPr b="1">
                <a:solidFill>
                  <a:srgbClr val="00416A"/>
                </a:solidFill>
              </a:defRPr>
            </a:lvl2pPr>
            <a:lvl3pPr lvl="2" rtl="0">
              <a:spcBef>
                <a:spcPts val="0"/>
              </a:spcBef>
              <a:spcAft>
                <a:spcPts val="0"/>
              </a:spcAft>
              <a:buClr>
                <a:srgbClr val="00416A"/>
              </a:buClr>
              <a:buSzPts val="2800"/>
              <a:buNone/>
              <a:defRPr b="1">
                <a:solidFill>
                  <a:srgbClr val="00416A"/>
                </a:solidFill>
              </a:defRPr>
            </a:lvl3pPr>
            <a:lvl4pPr lvl="3" rtl="0">
              <a:spcBef>
                <a:spcPts val="0"/>
              </a:spcBef>
              <a:spcAft>
                <a:spcPts val="0"/>
              </a:spcAft>
              <a:buClr>
                <a:srgbClr val="00416A"/>
              </a:buClr>
              <a:buSzPts val="2800"/>
              <a:buNone/>
              <a:defRPr b="1">
                <a:solidFill>
                  <a:srgbClr val="00416A"/>
                </a:solidFill>
              </a:defRPr>
            </a:lvl4pPr>
            <a:lvl5pPr lvl="4" rtl="0">
              <a:spcBef>
                <a:spcPts val="0"/>
              </a:spcBef>
              <a:spcAft>
                <a:spcPts val="0"/>
              </a:spcAft>
              <a:buClr>
                <a:srgbClr val="00416A"/>
              </a:buClr>
              <a:buSzPts val="2800"/>
              <a:buNone/>
              <a:defRPr b="1">
                <a:solidFill>
                  <a:srgbClr val="00416A"/>
                </a:solidFill>
              </a:defRPr>
            </a:lvl5pPr>
            <a:lvl6pPr lvl="5" rtl="0">
              <a:spcBef>
                <a:spcPts val="0"/>
              </a:spcBef>
              <a:spcAft>
                <a:spcPts val="0"/>
              </a:spcAft>
              <a:buClr>
                <a:srgbClr val="00416A"/>
              </a:buClr>
              <a:buSzPts val="2800"/>
              <a:buNone/>
              <a:defRPr b="1">
                <a:solidFill>
                  <a:srgbClr val="00416A"/>
                </a:solidFill>
              </a:defRPr>
            </a:lvl6pPr>
            <a:lvl7pPr lvl="6" rtl="0">
              <a:spcBef>
                <a:spcPts val="0"/>
              </a:spcBef>
              <a:spcAft>
                <a:spcPts val="0"/>
              </a:spcAft>
              <a:buClr>
                <a:srgbClr val="00416A"/>
              </a:buClr>
              <a:buSzPts val="2800"/>
              <a:buNone/>
              <a:defRPr b="1">
                <a:solidFill>
                  <a:srgbClr val="00416A"/>
                </a:solidFill>
              </a:defRPr>
            </a:lvl7pPr>
            <a:lvl8pPr lvl="7" rtl="0">
              <a:spcBef>
                <a:spcPts val="0"/>
              </a:spcBef>
              <a:spcAft>
                <a:spcPts val="0"/>
              </a:spcAft>
              <a:buClr>
                <a:srgbClr val="00416A"/>
              </a:buClr>
              <a:buSzPts val="2800"/>
              <a:buNone/>
              <a:defRPr b="1">
                <a:solidFill>
                  <a:srgbClr val="00416A"/>
                </a:solidFill>
              </a:defRPr>
            </a:lvl8pPr>
            <a:lvl9pPr lvl="8" rtl="0">
              <a:spcBef>
                <a:spcPts val="0"/>
              </a:spcBef>
              <a:spcAft>
                <a:spcPts val="0"/>
              </a:spcAft>
              <a:buClr>
                <a:srgbClr val="00416A"/>
              </a:buClr>
              <a:buSzPts val="2800"/>
              <a:buNone/>
              <a:defRPr b="1">
                <a:solidFill>
                  <a:srgbClr val="00416A"/>
                </a:solidFill>
              </a:defRPr>
            </a:lvl9pPr>
          </a:lstStyle>
          <a:p>
            <a:endParaRPr/>
          </a:p>
        </p:txBody>
      </p:sp>
    </p:spTree>
    <p:extLst>
      <p:ext uri="{BB962C8B-B14F-4D97-AF65-F5344CB8AC3E}">
        <p14:creationId xmlns:p14="http://schemas.microsoft.com/office/powerpoint/2010/main" val="306172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67111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 Image right">
  <p:cSld name="One column - Image right">
    <p:spTree>
      <p:nvGrpSpPr>
        <p:cNvPr id="1" name="Shape 93"/>
        <p:cNvGrpSpPr/>
        <p:nvPr/>
      </p:nvGrpSpPr>
      <p:grpSpPr>
        <a:xfrm>
          <a:off x="0" y="0"/>
          <a:ext cx="0" cy="0"/>
          <a:chOff x="0" y="0"/>
          <a:chExt cx="0" cy="0"/>
        </a:xfrm>
      </p:grpSpPr>
      <p:sp>
        <p:nvSpPr>
          <p:cNvPr id="94" name="Google Shape;94;p21"/>
          <p:cNvSpPr/>
          <p:nvPr/>
        </p:nvSpPr>
        <p:spPr>
          <a:xfrm>
            <a:off x="-16167" y="5625967"/>
            <a:ext cx="12208000" cy="1232400"/>
          </a:xfrm>
          <a:prstGeom prst="rect">
            <a:avLst/>
          </a:prstGeom>
          <a:solidFill>
            <a:srgbClr val="31B0C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5" name="Google Shape;95;p21"/>
          <p:cNvPicPr preferRelativeResize="0"/>
          <p:nvPr/>
        </p:nvPicPr>
        <p:blipFill>
          <a:blip r:embed="rId2">
            <a:alphaModFix/>
          </a:blip>
          <a:stretch>
            <a:fillRect/>
          </a:stretch>
        </p:blipFill>
        <p:spPr>
          <a:xfrm>
            <a:off x="3734351" y="6056727"/>
            <a:ext cx="257933" cy="257951"/>
          </a:xfrm>
          <a:prstGeom prst="rect">
            <a:avLst/>
          </a:prstGeom>
          <a:noFill/>
          <a:ln>
            <a:noFill/>
          </a:ln>
        </p:spPr>
      </p:pic>
      <p:pic>
        <p:nvPicPr>
          <p:cNvPr id="96" name="Google Shape;96;p21"/>
          <p:cNvPicPr preferRelativeResize="0"/>
          <p:nvPr/>
        </p:nvPicPr>
        <p:blipFill>
          <a:blip r:embed="rId3">
            <a:alphaModFix/>
          </a:blip>
          <a:stretch>
            <a:fillRect/>
          </a:stretch>
        </p:blipFill>
        <p:spPr>
          <a:xfrm>
            <a:off x="5244685" y="6061937"/>
            <a:ext cx="247504" cy="247532"/>
          </a:xfrm>
          <a:prstGeom prst="rect">
            <a:avLst/>
          </a:prstGeom>
          <a:noFill/>
          <a:ln>
            <a:noFill/>
          </a:ln>
        </p:spPr>
      </p:pic>
      <p:pic>
        <p:nvPicPr>
          <p:cNvPr id="97" name="Google Shape;97;p21"/>
          <p:cNvPicPr preferRelativeResize="0"/>
          <p:nvPr/>
        </p:nvPicPr>
        <p:blipFill>
          <a:blip r:embed="rId4">
            <a:alphaModFix/>
          </a:blip>
          <a:stretch>
            <a:fillRect/>
          </a:stretch>
        </p:blipFill>
        <p:spPr>
          <a:xfrm>
            <a:off x="6769885" y="6061937"/>
            <a:ext cx="247504" cy="247532"/>
          </a:xfrm>
          <a:prstGeom prst="rect">
            <a:avLst/>
          </a:prstGeom>
          <a:noFill/>
          <a:ln>
            <a:noFill/>
          </a:ln>
        </p:spPr>
      </p:pic>
      <p:sp>
        <p:nvSpPr>
          <p:cNvPr id="98" name="Google Shape;98;p21"/>
          <p:cNvSpPr txBox="1"/>
          <p:nvPr/>
        </p:nvSpPr>
        <p:spPr>
          <a:xfrm>
            <a:off x="4024627" y="6055501"/>
            <a:ext cx="1143600" cy="260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467">
                <a:solidFill>
                  <a:schemeClr val="lt1"/>
                </a:solidFill>
                <a:latin typeface="Inter"/>
                <a:ea typeface="Inter"/>
                <a:cs typeface="Inter"/>
                <a:sym typeface="Inter"/>
              </a:rPr>
              <a:t>@timelycare</a:t>
            </a:r>
            <a:endParaRPr sz="3333">
              <a:solidFill>
                <a:schemeClr val="lt1"/>
              </a:solidFill>
              <a:latin typeface="Inter"/>
              <a:ea typeface="Inter"/>
              <a:cs typeface="Inter"/>
              <a:sym typeface="Inter"/>
            </a:endParaRPr>
          </a:p>
        </p:txBody>
      </p:sp>
      <p:sp>
        <p:nvSpPr>
          <p:cNvPr id="99" name="Google Shape;99;p21"/>
          <p:cNvSpPr txBox="1"/>
          <p:nvPr/>
        </p:nvSpPr>
        <p:spPr>
          <a:xfrm>
            <a:off x="5523297" y="6055501"/>
            <a:ext cx="1143600" cy="260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467">
                <a:solidFill>
                  <a:schemeClr val="lt1"/>
                </a:solidFill>
                <a:latin typeface="Inter"/>
                <a:ea typeface="Inter"/>
                <a:cs typeface="Inter"/>
                <a:sym typeface="Inter"/>
              </a:rPr>
              <a:t>@timelycare</a:t>
            </a:r>
            <a:endParaRPr sz="3333">
              <a:solidFill>
                <a:schemeClr val="lt1"/>
              </a:solidFill>
              <a:latin typeface="Inter"/>
              <a:ea typeface="Inter"/>
              <a:cs typeface="Inter"/>
              <a:sym typeface="Inter"/>
            </a:endParaRPr>
          </a:p>
        </p:txBody>
      </p:sp>
      <p:sp>
        <p:nvSpPr>
          <p:cNvPr id="100" name="Google Shape;100;p21"/>
          <p:cNvSpPr txBox="1"/>
          <p:nvPr/>
        </p:nvSpPr>
        <p:spPr>
          <a:xfrm>
            <a:off x="7055293" y="6055501"/>
            <a:ext cx="1386000" cy="260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1467">
                <a:solidFill>
                  <a:schemeClr val="lt1"/>
                </a:solidFill>
                <a:latin typeface="Inter"/>
                <a:ea typeface="Inter"/>
                <a:cs typeface="Inter"/>
                <a:sym typeface="Inter"/>
              </a:rPr>
              <a:t>@timely_care</a:t>
            </a:r>
            <a:endParaRPr sz="3333">
              <a:solidFill>
                <a:schemeClr val="lt1"/>
              </a:solidFill>
              <a:latin typeface="Inter"/>
              <a:ea typeface="Inter"/>
              <a:cs typeface="Inter"/>
              <a:sym typeface="Inter"/>
            </a:endParaRPr>
          </a:p>
        </p:txBody>
      </p:sp>
      <p:sp>
        <p:nvSpPr>
          <p:cNvPr id="101" name="Google Shape;101;p21"/>
          <p:cNvSpPr txBox="1">
            <a:spLocks noGrp="1"/>
          </p:cNvSpPr>
          <p:nvPr>
            <p:ph type="sldNum" idx="12"/>
          </p:nvPr>
        </p:nvSpPr>
        <p:spPr>
          <a:xfrm>
            <a:off x="11296611" y="6117589"/>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02" name="Google Shape;102;p21"/>
          <p:cNvSpPr txBox="1">
            <a:spLocks noGrp="1"/>
          </p:cNvSpPr>
          <p:nvPr>
            <p:ph type="title"/>
          </p:nvPr>
        </p:nvSpPr>
        <p:spPr>
          <a:xfrm>
            <a:off x="415600" y="299000"/>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Clr>
                <a:srgbClr val="00416A"/>
              </a:buClr>
              <a:buSzPts val="2800"/>
              <a:buNone/>
              <a:defRPr b="1">
                <a:solidFill>
                  <a:srgbClr val="00416A"/>
                </a:solidFill>
              </a:defRPr>
            </a:lvl2pPr>
            <a:lvl3pPr lvl="2" rtl="0">
              <a:spcBef>
                <a:spcPts val="0"/>
              </a:spcBef>
              <a:spcAft>
                <a:spcPts val="0"/>
              </a:spcAft>
              <a:buClr>
                <a:srgbClr val="00416A"/>
              </a:buClr>
              <a:buSzPts val="2800"/>
              <a:buNone/>
              <a:defRPr b="1">
                <a:solidFill>
                  <a:srgbClr val="00416A"/>
                </a:solidFill>
              </a:defRPr>
            </a:lvl3pPr>
            <a:lvl4pPr lvl="3" rtl="0">
              <a:spcBef>
                <a:spcPts val="0"/>
              </a:spcBef>
              <a:spcAft>
                <a:spcPts val="0"/>
              </a:spcAft>
              <a:buClr>
                <a:srgbClr val="00416A"/>
              </a:buClr>
              <a:buSzPts val="2800"/>
              <a:buNone/>
              <a:defRPr b="1">
                <a:solidFill>
                  <a:srgbClr val="00416A"/>
                </a:solidFill>
              </a:defRPr>
            </a:lvl4pPr>
            <a:lvl5pPr lvl="4" rtl="0">
              <a:spcBef>
                <a:spcPts val="0"/>
              </a:spcBef>
              <a:spcAft>
                <a:spcPts val="0"/>
              </a:spcAft>
              <a:buClr>
                <a:srgbClr val="00416A"/>
              </a:buClr>
              <a:buSzPts val="2800"/>
              <a:buNone/>
              <a:defRPr b="1">
                <a:solidFill>
                  <a:srgbClr val="00416A"/>
                </a:solidFill>
              </a:defRPr>
            </a:lvl5pPr>
            <a:lvl6pPr lvl="5" rtl="0">
              <a:spcBef>
                <a:spcPts val="0"/>
              </a:spcBef>
              <a:spcAft>
                <a:spcPts val="0"/>
              </a:spcAft>
              <a:buClr>
                <a:srgbClr val="00416A"/>
              </a:buClr>
              <a:buSzPts val="2800"/>
              <a:buNone/>
              <a:defRPr b="1">
                <a:solidFill>
                  <a:srgbClr val="00416A"/>
                </a:solidFill>
              </a:defRPr>
            </a:lvl6pPr>
            <a:lvl7pPr lvl="6" rtl="0">
              <a:spcBef>
                <a:spcPts val="0"/>
              </a:spcBef>
              <a:spcAft>
                <a:spcPts val="0"/>
              </a:spcAft>
              <a:buClr>
                <a:srgbClr val="00416A"/>
              </a:buClr>
              <a:buSzPts val="2800"/>
              <a:buNone/>
              <a:defRPr b="1">
                <a:solidFill>
                  <a:srgbClr val="00416A"/>
                </a:solidFill>
              </a:defRPr>
            </a:lvl7pPr>
            <a:lvl8pPr lvl="7" rtl="0">
              <a:spcBef>
                <a:spcPts val="0"/>
              </a:spcBef>
              <a:spcAft>
                <a:spcPts val="0"/>
              </a:spcAft>
              <a:buClr>
                <a:srgbClr val="00416A"/>
              </a:buClr>
              <a:buSzPts val="2800"/>
              <a:buNone/>
              <a:defRPr b="1">
                <a:solidFill>
                  <a:srgbClr val="00416A"/>
                </a:solidFill>
              </a:defRPr>
            </a:lvl8pPr>
            <a:lvl9pPr lvl="8" rtl="0">
              <a:spcBef>
                <a:spcPts val="0"/>
              </a:spcBef>
              <a:spcAft>
                <a:spcPts val="0"/>
              </a:spcAft>
              <a:buClr>
                <a:srgbClr val="00416A"/>
              </a:buClr>
              <a:buSzPts val="2800"/>
              <a:buNone/>
              <a:defRPr b="1">
                <a:solidFill>
                  <a:srgbClr val="00416A"/>
                </a:solidFill>
              </a:defRPr>
            </a:lvl9pPr>
          </a:lstStyle>
          <a:p>
            <a:endParaRPr/>
          </a:p>
        </p:txBody>
      </p:sp>
      <p:sp>
        <p:nvSpPr>
          <p:cNvPr id="103" name="Google Shape;103;p21"/>
          <p:cNvSpPr txBox="1"/>
          <p:nvPr/>
        </p:nvSpPr>
        <p:spPr>
          <a:xfrm>
            <a:off x="5196200" y="6511067"/>
            <a:ext cx="1799600" cy="196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33">
                <a:solidFill>
                  <a:srgbClr val="D9D9D9"/>
                </a:solidFill>
                <a:latin typeface="Inter Medium"/>
                <a:ea typeface="Inter Medium"/>
                <a:cs typeface="Inter Medium"/>
                <a:sym typeface="Inter Medium"/>
              </a:rPr>
              <a:t>TimelyMD Confidential, 2022</a:t>
            </a:r>
            <a:endParaRPr sz="933">
              <a:solidFill>
                <a:srgbClr val="D9D9D9"/>
              </a:solidFill>
              <a:latin typeface="Inter Medium"/>
              <a:ea typeface="Inter Medium"/>
              <a:cs typeface="Inter Medium"/>
              <a:sym typeface="Inter Medium"/>
            </a:endParaRPr>
          </a:p>
        </p:txBody>
      </p:sp>
    </p:spTree>
    <p:extLst>
      <p:ext uri="{BB962C8B-B14F-4D97-AF65-F5344CB8AC3E}">
        <p14:creationId xmlns:p14="http://schemas.microsoft.com/office/powerpoint/2010/main" val="20785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11/15/2022</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extLst>
      <p:ext uri="{BB962C8B-B14F-4D97-AF65-F5344CB8AC3E}">
        <p14:creationId xmlns:p14="http://schemas.microsoft.com/office/powerpoint/2010/main" val="276753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50C8-7BC4-C94A-9CEF-DC2B6AD57F90}"/>
              </a:ext>
            </a:extLst>
          </p:cNvPr>
          <p:cNvSpPr>
            <a:spLocks noGrp="1"/>
          </p:cNvSpPr>
          <p:nvPr>
            <p:ph type="title" hasCustomPrompt="1"/>
          </p:nvPr>
        </p:nvSpPr>
        <p:spPr>
          <a:xfrm>
            <a:off x="838200" y="1237362"/>
            <a:ext cx="10515600" cy="1325563"/>
          </a:xfrm>
          <a:prstGeom prst="rect">
            <a:avLst/>
          </a:prstGeom>
        </p:spPr>
        <p:txBody>
          <a:bodyPr anchor="b"/>
          <a:lstStyle>
            <a:lvl1pPr>
              <a:defRPr b="1">
                <a:solidFill>
                  <a:schemeClr val="tx2"/>
                </a:solidFill>
              </a:defRPr>
            </a:lvl1pPr>
          </a:lstStyle>
          <a:p>
            <a:r>
              <a:rPr lang="en-US" dirty="0"/>
              <a:t>Section Title</a:t>
            </a:r>
          </a:p>
        </p:txBody>
      </p:sp>
      <p:sp>
        <p:nvSpPr>
          <p:cNvPr id="8" name="Text Placeholder 7">
            <a:extLst>
              <a:ext uri="{FF2B5EF4-FFF2-40B4-BE49-F238E27FC236}">
                <a16:creationId xmlns:a16="http://schemas.microsoft.com/office/drawing/2014/main" id="{04F74D3E-5851-FE4E-9E3D-6DA390D2721A}"/>
              </a:ext>
            </a:extLst>
          </p:cNvPr>
          <p:cNvSpPr>
            <a:spLocks noGrp="1"/>
          </p:cNvSpPr>
          <p:nvPr>
            <p:ph type="body" sz="quarter" idx="13" hasCustomPrompt="1"/>
          </p:nvPr>
        </p:nvSpPr>
        <p:spPr>
          <a:xfrm>
            <a:off x="838200" y="2653552"/>
            <a:ext cx="10515600" cy="2348754"/>
          </a:xfrm>
          <a:prstGeom prst="rect">
            <a:avLst/>
          </a:prstGeom>
        </p:spPr>
        <p:txBody>
          <a:bodyPr>
            <a:normAutofit/>
          </a:bodyPr>
          <a:lstStyle>
            <a:lvl1pPr marL="0" indent="0">
              <a:lnSpc>
                <a:spcPct val="100000"/>
              </a:lnSpc>
              <a:buNone/>
              <a:defRPr sz="1800">
                <a:solidFill>
                  <a:schemeClr val="tx1">
                    <a:lumMod val="85000"/>
                    <a:lumOff val="1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6" name="Footer Placeholder 7">
            <a:extLst>
              <a:ext uri="{FF2B5EF4-FFF2-40B4-BE49-F238E27FC236}">
                <a16:creationId xmlns:a16="http://schemas.microsoft.com/office/drawing/2014/main" id="{707AE62F-F91C-244B-AD63-AF6F7BEDFC66}"/>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216649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25B1577-798B-5B43-9C68-E3844C632324}"/>
              </a:ext>
            </a:extLst>
          </p:cNvPr>
          <p:cNvSpPr>
            <a:spLocks noGrp="1"/>
          </p:cNvSpPr>
          <p:nvPr>
            <p:ph type="body" sz="quarter" idx="10" hasCustomPrompt="1"/>
          </p:nvPr>
        </p:nvSpPr>
        <p:spPr>
          <a:xfrm>
            <a:off x="4912286" y="1622425"/>
            <a:ext cx="3028202" cy="3613150"/>
          </a:xfrm>
          <a:prstGeom prst="rect">
            <a:avLst/>
          </a:prstGeom>
        </p:spPr>
        <p:txBody>
          <a:bodyPr>
            <a:noAutofit/>
          </a:bodyPr>
          <a:lstStyle>
            <a:lvl1pPr marL="0" indent="0">
              <a:lnSpc>
                <a:spcPct val="100000"/>
              </a:lnSpc>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5" name="Title 1">
            <a:extLst>
              <a:ext uri="{FF2B5EF4-FFF2-40B4-BE49-F238E27FC236}">
                <a16:creationId xmlns:a16="http://schemas.microsoft.com/office/drawing/2014/main" id="{6E5D6134-C128-194F-ABBA-3F35206A3E5B}"/>
              </a:ext>
            </a:extLst>
          </p:cNvPr>
          <p:cNvSpPr>
            <a:spLocks noGrp="1"/>
          </p:cNvSpPr>
          <p:nvPr>
            <p:ph type="title" hasCustomPrompt="1"/>
          </p:nvPr>
        </p:nvSpPr>
        <p:spPr>
          <a:xfrm>
            <a:off x="1021977" y="1129785"/>
            <a:ext cx="3321424" cy="3962168"/>
          </a:xfrm>
          <a:prstGeom prst="rect">
            <a:avLst/>
          </a:prstGeom>
        </p:spPr>
        <p:txBody>
          <a:bodyPr anchor="t"/>
          <a:lstStyle>
            <a:lvl1pPr>
              <a:defRPr b="1">
                <a:solidFill>
                  <a:schemeClr val="accent1"/>
                </a:solidFill>
              </a:defRPr>
            </a:lvl1pPr>
          </a:lstStyle>
          <a:p>
            <a:r>
              <a:rPr lang="en-US" dirty="0"/>
              <a:t>Section Title</a:t>
            </a:r>
          </a:p>
        </p:txBody>
      </p:sp>
      <p:sp>
        <p:nvSpPr>
          <p:cNvPr id="18" name="Text Placeholder 10">
            <a:extLst>
              <a:ext uri="{FF2B5EF4-FFF2-40B4-BE49-F238E27FC236}">
                <a16:creationId xmlns:a16="http://schemas.microsoft.com/office/drawing/2014/main" id="{37DAE7B3-AA56-3547-8D89-8E0BEE7B8B74}"/>
              </a:ext>
            </a:extLst>
          </p:cNvPr>
          <p:cNvSpPr>
            <a:spLocks noGrp="1"/>
          </p:cNvSpPr>
          <p:nvPr>
            <p:ph type="body" sz="quarter" idx="11" hasCustomPrompt="1"/>
          </p:nvPr>
        </p:nvSpPr>
        <p:spPr>
          <a:xfrm>
            <a:off x="8325597" y="1622425"/>
            <a:ext cx="3028202" cy="3613150"/>
          </a:xfrm>
          <a:prstGeom prst="rect">
            <a:avLst/>
          </a:prstGeom>
        </p:spPr>
        <p:txBody>
          <a:bodyPr>
            <a:noAutofit/>
          </a:bodyPr>
          <a:lstStyle>
            <a:lvl1pPr marL="0" indent="0">
              <a:lnSpc>
                <a:spcPct val="100000"/>
              </a:lnSpc>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2" name="Footer Placeholder 7">
            <a:extLst>
              <a:ext uri="{FF2B5EF4-FFF2-40B4-BE49-F238E27FC236}">
                <a16:creationId xmlns:a16="http://schemas.microsoft.com/office/drawing/2014/main" id="{20E0F281-CC88-F140-AD1B-1413B7AA2115}"/>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183045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153C4B-DCA1-FC46-930F-1DB02D333158}"/>
              </a:ext>
            </a:extLst>
          </p:cNvPr>
          <p:cNvSpPr>
            <a:spLocks noGrp="1"/>
          </p:cNvSpPr>
          <p:nvPr>
            <p:ph type="title" hasCustomPrompt="1"/>
          </p:nvPr>
        </p:nvSpPr>
        <p:spPr>
          <a:xfrm>
            <a:off x="838200" y="4756289"/>
            <a:ext cx="8198224" cy="1325563"/>
          </a:xfrm>
          <a:prstGeom prst="rect">
            <a:avLst/>
          </a:prstGeom>
        </p:spPr>
        <p:txBody>
          <a:bodyPr anchor="t"/>
          <a:lstStyle>
            <a:lvl1pPr>
              <a:defRPr b="1">
                <a:solidFill>
                  <a:schemeClr val="tx2"/>
                </a:solidFill>
              </a:defRPr>
            </a:lvl1pPr>
          </a:lstStyle>
          <a:p>
            <a:r>
              <a:rPr lang="en-US" dirty="0"/>
              <a:t>Section Title</a:t>
            </a:r>
          </a:p>
        </p:txBody>
      </p:sp>
      <p:sp>
        <p:nvSpPr>
          <p:cNvPr id="10" name="Picture Placeholder 9">
            <a:extLst>
              <a:ext uri="{FF2B5EF4-FFF2-40B4-BE49-F238E27FC236}">
                <a16:creationId xmlns:a16="http://schemas.microsoft.com/office/drawing/2014/main" id="{3E730CAF-6F6C-824A-8D00-4618A9A03391}"/>
              </a:ext>
            </a:extLst>
          </p:cNvPr>
          <p:cNvSpPr>
            <a:spLocks noGrp="1"/>
          </p:cNvSpPr>
          <p:nvPr>
            <p:ph type="pic" sz="quarter" idx="11"/>
          </p:nvPr>
        </p:nvSpPr>
        <p:spPr>
          <a:xfrm>
            <a:off x="0" y="0"/>
            <a:ext cx="12192000" cy="4580965"/>
          </a:xfrm>
          <a:prstGeom prst="rect">
            <a:avLst/>
          </a:prstGeom>
          <a:solidFill>
            <a:schemeClr val="accent2">
              <a:lumMod val="40000"/>
              <a:lumOff val="60000"/>
            </a:schemeClr>
          </a:solidFill>
          <a:ln>
            <a:noFill/>
          </a:ln>
        </p:spPr>
        <p:txBody>
          <a:bodyPr/>
          <a:lstStyle/>
          <a:p>
            <a:endParaRPr lang="en-US"/>
          </a:p>
        </p:txBody>
      </p:sp>
      <p:sp>
        <p:nvSpPr>
          <p:cNvPr id="14" name="Footer Placeholder 7">
            <a:extLst>
              <a:ext uri="{FF2B5EF4-FFF2-40B4-BE49-F238E27FC236}">
                <a16:creationId xmlns:a16="http://schemas.microsoft.com/office/drawing/2014/main" id="{9EDD40E0-3B1D-BA44-B620-71F91736E9CE}"/>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296749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hoto and Conten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5BAAC37-0656-B145-865E-5D42E8EBFE05}"/>
              </a:ext>
            </a:extLst>
          </p:cNvPr>
          <p:cNvPicPr>
            <a:picLocks noChangeAspect="1"/>
          </p:cNvPicPr>
          <p:nvPr userDrawn="1"/>
        </p:nvPicPr>
        <p:blipFill>
          <a:blip r:embed="rId2"/>
          <a:srcRect t="16241" b="8686"/>
          <a:stretch>
            <a:fillRect/>
          </a:stretch>
        </p:blipFill>
        <p:spPr>
          <a:xfrm>
            <a:off x="5976" y="0"/>
            <a:ext cx="6090024" cy="6858001"/>
          </a:xfrm>
          <a:custGeom>
            <a:avLst/>
            <a:gdLst>
              <a:gd name="connsiteX0" fmla="*/ 0 w 6090024"/>
              <a:gd name="connsiteY0" fmla="*/ 0 h 6858001"/>
              <a:gd name="connsiteX1" fmla="*/ 6090024 w 6090024"/>
              <a:gd name="connsiteY1" fmla="*/ 0 h 6858001"/>
              <a:gd name="connsiteX2" fmla="*/ 6090024 w 6090024"/>
              <a:gd name="connsiteY2" fmla="*/ 6858001 h 6858001"/>
              <a:gd name="connsiteX3" fmla="*/ 0 w 609002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90024" h="6858001">
                <a:moveTo>
                  <a:pt x="0" y="0"/>
                </a:moveTo>
                <a:lnTo>
                  <a:pt x="6090024" y="0"/>
                </a:lnTo>
                <a:lnTo>
                  <a:pt x="6090024" y="6858001"/>
                </a:lnTo>
                <a:lnTo>
                  <a:pt x="0" y="6858001"/>
                </a:lnTo>
                <a:close/>
              </a:path>
            </a:pathLst>
          </a:custGeom>
        </p:spPr>
      </p:pic>
      <p:sp>
        <p:nvSpPr>
          <p:cNvPr id="12" name="Footer Placeholder 7">
            <a:extLst>
              <a:ext uri="{FF2B5EF4-FFF2-40B4-BE49-F238E27FC236}">
                <a16:creationId xmlns:a16="http://schemas.microsoft.com/office/drawing/2014/main" id="{DC75FA6C-AC3E-8547-8B3C-267A29BEB78B}"/>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bg1"/>
                </a:solidFill>
              </a:defRPr>
            </a:lvl1pPr>
          </a:lstStyle>
          <a:p>
            <a:fld id="{B89A0531-CEEB-544A-8B4F-9D5AE2DBE6ED}" type="slidenum">
              <a:rPr lang="en-US" b="1" smtClean="0"/>
              <a:pPr/>
              <a:t>‹#›</a:t>
            </a:fld>
            <a:r>
              <a:rPr lang="en-US" b="1"/>
              <a:t> </a:t>
            </a:r>
            <a:r>
              <a:rPr lang="en-US"/>
              <a:t>| Slide Title Goes Here</a:t>
            </a:r>
            <a:endParaRPr lang="en-US" dirty="0"/>
          </a:p>
        </p:txBody>
      </p:sp>
      <p:sp>
        <p:nvSpPr>
          <p:cNvPr id="16" name="Content Placeholder 15">
            <a:extLst>
              <a:ext uri="{FF2B5EF4-FFF2-40B4-BE49-F238E27FC236}">
                <a16:creationId xmlns:a16="http://schemas.microsoft.com/office/drawing/2014/main" id="{3C65E2C1-BFFD-B549-9782-7AA4FA494288}"/>
              </a:ext>
            </a:extLst>
          </p:cNvPr>
          <p:cNvSpPr>
            <a:spLocks noGrp="1"/>
          </p:cNvSpPr>
          <p:nvPr>
            <p:ph sz="quarter" idx="10"/>
          </p:nvPr>
        </p:nvSpPr>
        <p:spPr>
          <a:xfrm>
            <a:off x="6924488" y="1182874"/>
            <a:ext cx="4433048" cy="409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C0AFFF1F-C5DE-9846-AC89-DEB47BE8DD3D}"/>
              </a:ext>
            </a:extLst>
          </p:cNvPr>
          <p:cNvSpPr>
            <a:spLocks noGrp="1"/>
          </p:cNvSpPr>
          <p:nvPr>
            <p:ph type="title" hasCustomPrompt="1"/>
          </p:nvPr>
        </p:nvSpPr>
        <p:spPr>
          <a:xfrm>
            <a:off x="1261431" y="2070430"/>
            <a:ext cx="3610488" cy="1234912"/>
          </a:xfrm>
          <a:prstGeom prst="rect">
            <a:avLst/>
          </a:prstGeom>
        </p:spPr>
        <p:txBody>
          <a:bodyPr anchor="t"/>
          <a:lstStyle>
            <a:lvl1pPr>
              <a:defRPr b="1">
                <a:solidFill>
                  <a:schemeClr val="accent1"/>
                </a:solidFill>
              </a:defRPr>
            </a:lvl1pPr>
          </a:lstStyle>
          <a:p>
            <a:r>
              <a:rPr lang="en-US" dirty="0"/>
              <a:t>Section Title</a:t>
            </a:r>
          </a:p>
        </p:txBody>
      </p:sp>
      <p:sp>
        <p:nvSpPr>
          <p:cNvPr id="27" name="Text Placeholder 9">
            <a:extLst>
              <a:ext uri="{FF2B5EF4-FFF2-40B4-BE49-F238E27FC236}">
                <a16:creationId xmlns:a16="http://schemas.microsoft.com/office/drawing/2014/main" id="{0076A7A4-B774-B244-82C0-3177E887927A}"/>
              </a:ext>
            </a:extLst>
          </p:cNvPr>
          <p:cNvSpPr>
            <a:spLocks noGrp="1"/>
          </p:cNvSpPr>
          <p:nvPr>
            <p:ph type="body" sz="quarter" idx="13" hasCustomPrompt="1"/>
          </p:nvPr>
        </p:nvSpPr>
        <p:spPr>
          <a:xfrm>
            <a:off x="1261431" y="1469606"/>
            <a:ext cx="3610489" cy="470366"/>
          </a:xfrm>
          <a:prstGeom prst="rect">
            <a:avLst/>
          </a:prstGeom>
        </p:spPr>
        <p:txBody>
          <a:bodyPr anchor="t"/>
          <a:lstStyle>
            <a:lvl1pPr marL="0" indent="0">
              <a:buNone/>
              <a:defRPr>
                <a:solidFill>
                  <a:schemeClr val="bg1"/>
                </a:solidFill>
              </a:defRPr>
            </a:lvl1pPr>
          </a:lstStyle>
          <a:p>
            <a:pPr lvl="0"/>
            <a:r>
              <a:rPr lang="en-US" dirty="0"/>
              <a:t>subtitle</a:t>
            </a:r>
          </a:p>
        </p:txBody>
      </p:sp>
      <p:sp>
        <p:nvSpPr>
          <p:cNvPr id="28" name="Text Placeholder 9">
            <a:extLst>
              <a:ext uri="{FF2B5EF4-FFF2-40B4-BE49-F238E27FC236}">
                <a16:creationId xmlns:a16="http://schemas.microsoft.com/office/drawing/2014/main" id="{4264943F-A6CE-474D-9776-223CE2A43DCF}"/>
              </a:ext>
            </a:extLst>
          </p:cNvPr>
          <p:cNvSpPr>
            <a:spLocks noGrp="1"/>
          </p:cNvSpPr>
          <p:nvPr>
            <p:ph type="body" sz="quarter" idx="14" hasCustomPrompt="1"/>
          </p:nvPr>
        </p:nvSpPr>
        <p:spPr>
          <a:xfrm>
            <a:off x="1261431" y="3429000"/>
            <a:ext cx="3610488" cy="2102556"/>
          </a:xfrm>
          <a:prstGeom prst="rect">
            <a:avLst/>
          </a:prstGeo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Tree>
    <p:extLst>
      <p:ext uri="{BB962C8B-B14F-4D97-AF65-F5344CB8AC3E}">
        <p14:creationId xmlns:p14="http://schemas.microsoft.com/office/powerpoint/2010/main" val="311368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09C98C-7F98-174B-B8BB-FC3E0004400B}"/>
              </a:ext>
            </a:extLst>
          </p:cNvPr>
          <p:cNvPicPr>
            <a:picLocks noChangeAspect="1"/>
          </p:cNvPicPr>
          <p:nvPr userDrawn="1"/>
        </p:nvPicPr>
        <p:blipFill>
          <a:blip r:embed="rId2"/>
          <a:stretch>
            <a:fillRect/>
          </a:stretch>
        </p:blipFill>
        <p:spPr>
          <a:xfrm>
            <a:off x="0" y="0"/>
            <a:ext cx="12192000" cy="6856781"/>
          </a:xfrm>
          <a:prstGeom prst="rect">
            <a:avLst/>
          </a:prstGeom>
        </p:spPr>
      </p:pic>
      <p:sp>
        <p:nvSpPr>
          <p:cNvPr id="6" name="Footer Placeholder 7">
            <a:extLst>
              <a:ext uri="{FF2B5EF4-FFF2-40B4-BE49-F238E27FC236}">
                <a16:creationId xmlns:a16="http://schemas.microsoft.com/office/drawing/2014/main" id="{3049710C-A0E2-AF4A-9EF6-1D2048C8D046}"/>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bg1"/>
                </a:solidFill>
              </a:defRPr>
            </a:lvl1pPr>
          </a:lstStyle>
          <a:p>
            <a:fld id="{B89A0531-CEEB-544A-8B4F-9D5AE2DBE6ED}" type="slidenum">
              <a:rPr lang="en-US" b="1" smtClean="0"/>
              <a:pPr/>
              <a:t>‹#›</a:t>
            </a:fld>
            <a:r>
              <a:rPr lang="en-US" b="1"/>
              <a:t> </a:t>
            </a:r>
            <a:r>
              <a:rPr lang="en-US"/>
              <a:t>| Slide Title Goes Here</a:t>
            </a:r>
            <a:endParaRPr lang="en-US" dirty="0"/>
          </a:p>
        </p:txBody>
      </p:sp>
      <p:pic>
        <p:nvPicPr>
          <p:cNvPr id="10" name="Picture 9">
            <a:extLst>
              <a:ext uri="{FF2B5EF4-FFF2-40B4-BE49-F238E27FC236}">
                <a16:creationId xmlns:a16="http://schemas.microsoft.com/office/drawing/2014/main" id="{6DDAB7B0-DC33-4A4C-96D8-4C169D3CF695}"/>
              </a:ext>
            </a:extLst>
          </p:cNvPr>
          <p:cNvPicPr>
            <a:picLocks noChangeAspect="1"/>
          </p:cNvPicPr>
          <p:nvPr userDrawn="1"/>
        </p:nvPicPr>
        <p:blipFill>
          <a:blip r:embed="rId3"/>
          <a:stretch>
            <a:fillRect/>
          </a:stretch>
        </p:blipFill>
        <p:spPr>
          <a:xfrm>
            <a:off x="9672915" y="5530022"/>
            <a:ext cx="1680882" cy="1092280"/>
          </a:xfrm>
          <a:prstGeom prst="rect">
            <a:avLst/>
          </a:prstGeom>
        </p:spPr>
      </p:pic>
      <p:sp>
        <p:nvSpPr>
          <p:cNvPr id="12" name="Title 1">
            <a:extLst>
              <a:ext uri="{FF2B5EF4-FFF2-40B4-BE49-F238E27FC236}">
                <a16:creationId xmlns:a16="http://schemas.microsoft.com/office/drawing/2014/main" id="{92D40925-7479-BA4E-A629-FDC4FC43A0EC}"/>
              </a:ext>
            </a:extLst>
          </p:cNvPr>
          <p:cNvSpPr>
            <a:spLocks noGrp="1"/>
          </p:cNvSpPr>
          <p:nvPr>
            <p:ph type="title" hasCustomPrompt="1"/>
          </p:nvPr>
        </p:nvSpPr>
        <p:spPr>
          <a:xfrm>
            <a:off x="1109030" y="1661560"/>
            <a:ext cx="9882624" cy="2589929"/>
          </a:xfrm>
          <a:prstGeom prst="rect">
            <a:avLst/>
          </a:prstGeom>
        </p:spPr>
        <p:txBody>
          <a:bodyPr anchor="t"/>
          <a:lstStyle>
            <a:lvl1pPr marL="0" marR="0" indent="0" algn="l" defTabSz="914400" rtl="0" eaLnBrk="1" fontAlgn="auto" latinLnBrk="0" hangingPunct="1">
              <a:lnSpc>
                <a:spcPct val="90000"/>
              </a:lnSpc>
              <a:spcBef>
                <a:spcPct val="0"/>
              </a:spcBef>
              <a:spcAft>
                <a:spcPts val="0"/>
              </a:spcAft>
              <a:buClrTx/>
              <a:buSzTx/>
              <a:buFontTx/>
              <a:buNone/>
              <a:tabLst/>
              <a:defRPr b="1">
                <a:solidFill>
                  <a:schemeClr val="accent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3" name="Text Placeholder 9">
            <a:extLst>
              <a:ext uri="{FF2B5EF4-FFF2-40B4-BE49-F238E27FC236}">
                <a16:creationId xmlns:a16="http://schemas.microsoft.com/office/drawing/2014/main" id="{8932F666-E78B-4B49-9523-97FA030B1505}"/>
              </a:ext>
            </a:extLst>
          </p:cNvPr>
          <p:cNvSpPr>
            <a:spLocks noGrp="1"/>
          </p:cNvSpPr>
          <p:nvPr>
            <p:ph type="body" sz="quarter" idx="13" hasCustomPrompt="1"/>
          </p:nvPr>
        </p:nvSpPr>
        <p:spPr>
          <a:xfrm>
            <a:off x="1109030" y="967494"/>
            <a:ext cx="9882624" cy="493661"/>
          </a:xfrm>
          <a:prstGeom prst="rect">
            <a:avLst/>
          </a:prstGeom>
        </p:spPr>
        <p:txBody>
          <a:bodyPr anchor="t"/>
          <a:lstStyle>
            <a:lvl1pPr marL="0" indent="0">
              <a:buNone/>
              <a:defRPr>
                <a:solidFill>
                  <a:schemeClr val="bg1"/>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2851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9B61A67-4436-D14D-A79E-FCB31F3DF4F8}"/>
              </a:ext>
            </a:extLst>
          </p:cNvPr>
          <p:cNvPicPr>
            <a:picLocks noChangeAspect="1"/>
          </p:cNvPicPr>
          <p:nvPr userDrawn="1"/>
        </p:nvPicPr>
        <p:blipFill>
          <a:blip r:embed="rId2"/>
          <a:srcRect t="8790" b="35805"/>
          <a:stretch>
            <a:fillRect/>
          </a:stretch>
        </p:blipFill>
        <p:spPr>
          <a:xfrm>
            <a:off x="0" y="1395166"/>
            <a:ext cx="12192000" cy="3799003"/>
          </a:xfrm>
          <a:custGeom>
            <a:avLst/>
            <a:gdLst>
              <a:gd name="connsiteX0" fmla="*/ 0 w 12192000"/>
              <a:gd name="connsiteY0" fmla="*/ 0 h 3799003"/>
              <a:gd name="connsiteX1" fmla="*/ 12192000 w 12192000"/>
              <a:gd name="connsiteY1" fmla="*/ 0 h 3799003"/>
              <a:gd name="connsiteX2" fmla="*/ 12192000 w 12192000"/>
              <a:gd name="connsiteY2" fmla="*/ 3799003 h 3799003"/>
              <a:gd name="connsiteX3" fmla="*/ 0 w 12192000"/>
              <a:gd name="connsiteY3" fmla="*/ 3799003 h 3799003"/>
            </a:gdLst>
            <a:ahLst/>
            <a:cxnLst>
              <a:cxn ang="0">
                <a:pos x="connsiteX0" y="connsiteY0"/>
              </a:cxn>
              <a:cxn ang="0">
                <a:pos x="connsiteX1" y="connsiteY1"/>
              </a:cxn>
              <a:cxn ang="0">
                <a:pos x="connsiteX2" y="connsiteY2"/>
              </a:cxn>
              <a:cxn ang="0">
                <a:pos x="connsiteX3" y="connsiteY3"/>
              </a:cxn>
            </a:cxnLst>
            <a:rect l="l" t="t" r="r" b="b"/>
            <a:pathLst>
              <a:path w="12192000" h="3799003">
                <a:moveTo>
                  <a:pt x="0" y="0"/>
                </a:moveTo>
                <a:lnTo>
                  <a:pt x="12192000" y="0"/>
                </a:lnTo>
                <a:lnTo>
                  <a:pt x="12192000" y="3799003"/>
                </a:lnTo>
                <a:lnTo>
                  <a:pt x="0" y="3799003"/>
                </a:lnTo>
                <a:close/>
              </a:path>
            </a:pathLst>
          </a:custGeom>
        </p:spPr>
      </p:pic>
      <p:sp>
        <p:nvSpPr>
          <p:cNvPr id="5" name="Footer Placeholder 7">
            <a:extLst>
              <a:ext uri="{FF2B5EF4-FFF2-40B4-BE49-F238E27FC236}">
                <a16:creationId xmlns:a16="http://schemas.microsoft.com/office/drawing/2014/main" id="{72827C01-B957-EC43-88D5-E366128E87EB}"/>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
        <p:nvSpPr>
          <p:cNvPr id="10" name="Title 1">
            <a:extLst>
              <a:ext uri="{FF2B5EF4-FFF2-40B4-BE49-F238E27FC236}">
                <a16:creationId xmlns:a16="http://schemas.microsoft.com/office/drawing/2014/main" id="{015D26D3-2903-4846-A79E-F00FDD7D0096}"/>
              </a:ext>
            </a:extLst>
          </p:cNvPr>
          <p:cNvSpPr>
            <a:spLocks noGrp="1"/>
          </p:cNvSpPr>
          <p:nvPr>
            <p:ph type="title" hasCustomPrompt="1"/>
          </p:nvPr>
        </p:nvSpPr>
        <p:spPr>
          <a:xfrm>
            <a:off x="838200" y="515007"/>
            <a:ext cx="10653074" cy="710475"/>
          </a:xfrm>
          <a:prstGeom prst="rect">
            <a:avLst/>
          </a:prstGeom>
        </p:spPr>
        <p:txBody>
          <a:bodyPr anchor="t"/>
          <a:lstStyle>
            <a:lvl1pPr>
              <a:defRPr b="1">
                <a:solidFill>
                  <a:schemeClr val="tx2"/>
                </a:solidFill>
              </a:defRPr>
            </a:lvl1pPr>
          </a:lstStyle>
          <a:p>
            <a:r>
              <a:rPr lang="en-US" dirty="0"/>
              <a:t>Section Title</a:t>
            </a:r>
          </a:p>
        </p:txBody>
      </p:sp>
      <p:sp>
        <p:nvSpPr>
          <p:cNvPr id="16" name="Text Placeholder 10">
            <a:extLst>
              <a:ext uri="{FF2B5EF4-FFF2-40B4-BE49-F238E27FC236}">
                <a16:creationId xmlns:a16="http://schemas.microsoft.com/office/drawing/2014/main" id="{AB2504B0-36B0-1B47-88B1-E929E4C0E288}"/>
              </a:ext>
            </a:extLst>
          </p:cNvPr>
          <p:cNvSpPr>
            <a:spLocks noGrp="1"/>
          </p:cNvSpPr>
          <p:nvPr>
            <p:ph type="body" sz="quarter" idx="10" hasCustomPrompt="1"/>
          </p:nvPr>
        </p:nvSpPr>
        <p:spPr>
          <a:xfrm>
            <a:off x="863733" y="2427673"/>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
        <p:nvSpPr>
          <p:cNvPr id="17" name="Text Placeholder 10">
            <a:extLst>
              <a:ext uri="{FF2B5EF4-FFF2-40B4-BE49-F238E27FC236}">
                <a16:creationId xmlns:a16="http://schemas.microsoft.com/office/drawing/2014/main" id="{7C856511-E990-7549-8A48-B7C52E29886D}"/>
              </a:ext>
            </a:extLst>
          </p:cNvPr>
          <p:cNvSpPr>
            <a:spLocks noGrp="1"/>
          </p:cNvSpPr>
          <p:nvPr>
            <p:ph type="body" sz="quarter" idx="11" hasCustomPrompt="1"/>
          </p:nvPr>
        </p:nvSpPr>
        <p:spPr>
          <a:xfrm>
            <a:off x="8208547" y="2392186"/>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
        <p:nvSpPr>
          <p:cNvPr id="18" name="Text Placeholder 10">
            <a:extLst>
              <a:ext uri="{FF2B5EF4-FFF2-40B4-BE49-F238E27FC236}">
                <a16:creationId xmlns:a16="http://schemas.microsoft.com/office/drawing/2014/main" id="{AB27F643-BEAC-3944-A022-1F53780688A2}"/>
              </a:ext>
            </a:extLst>
          </p:cNvPr>
          <p:cNvSpPr>
            <a:spLocks noGrp="1"/>
          </p:cNvSpPr>
          <p:nvPr>
            <p:ph type="body" sz="quarter" idx="12" hasCustomPrompt="1"/>
          </p:nvPr>
        </p:nvSpPr>
        <p:spPr>
          <a:xfrm>
            <a:off x="4536140" y="2427673"/>
            <a:ext cx="3028202" cy="2481472"/>
          </a:xfrm>
          <a:prstGeom prst="rect">
            <a:avLst/>
          </a:prstGeom>
        </p:spPr>
        <p:txBody>
          <a:bodyPr>
            <a:noAutofit/>
          </a:bodyPr>
          <a:lstStyle>
            <a:lvl1pPr marL="0" indent="0" algn="ctr">
              <a:lnSpc>
                <a:spcPct val="100000"/>
              </a:lnSpc>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ee</a:t>
            </a:r>
            <a:r>
              <a:rPr lang="en-US" dirty="0"/>
              <a:t>.</a:t>
            </a:r>
          </a:p>
        </p:txBody>
      </p:sp>
    </p:spTree>
    <p:extLst>
      <p:ext uri="{BB962C8B-B14F-4D97-AF65-F5344CB8AC3E}">
        <p14:creationId xmlns:p14="http://schemas.microsoft.com/office/powerpoint/2010/main" val="308891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86F2E9-7FFB-124F-B0A8-C5C86350AF2C}"/>
              </a:ext>
            </a:extLst>
          </p:cNvPr>
          <p:cNvPicPr>
            <a:picLocks noChangeAspect="1"/>
          </p:cNvPicPr>
          <p:nvPr userDrawn="1"/>
        </p:nvPicPr>
        <p:blipFill>
          <a:blip r:embed="rId2"/>
          <a:srcRect l="41089" t="13030" r="40013"/>
          <a:stretch>
            <a:fillRect/>
          </a:stretch>
        </p:blipFill>
        <p:spPr>
          <a:xfrm>
            <a:off x="0" y="0"/>
            <a:ext cx="2648933" cy="6858000"/>
          </a:xfrm>
          <a:custGeom>
            <a:avLst/>
            <a:gdLst>
              <a:gd name="connsiteX0" fmla="*/ 0 w 2648933"/>
              <a:gd name="connsiteY0" fmla="*/ 0 h 6858000"/>
              <a:gd name="connsiteX1" fmla="*/ 2648933 w 2648933"/>
              <a:gd name="connsiteY1" fmla="*/ 0 h 6858000"/>
              <a:gd name="connsiteX2" fmla="*/ 2648933 w 2648933"/>
              <a:gd name="connsiteY2" fmla="*/ 6858000 h 6858000"/>
              <a:gd name="connsiteX3" fmla="*/ 0 w 26489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48933" h="6858000">
                <a:moveTo>
                  <a:pt x="0" y="0"/>
                </a:moveTo>
                <a:lnTo>
                  <a:pt x="2648933" y="0"/>
                </a:lnTo>
                <a:lnTo>
                  <a:pt x="2648933" y="6858000"/>
                </a:lnTo>
                <a:lnTo>
                  <a:pt x="0" y="6858000"/>
                </a:lnTo>
                <a:close/>
              </a:path>
            </a:pathLst>
          </a:custGeom>
        </p:spPr>
      </p:pic>
      <p:sp>
        <p:nvSpPr>
          <p:cNvPr id="15" name="Picture Placeholder 14">
            <a:extLst>
              <a:ext uri="{FF2B5EF4-FFF2-40B4-BE49-F238E27FC236}">
                <a16:creationId xmlns:a16="http://schemas.microsoft.com/office/drawing/2014/main" id="{B4BA6E63-C6EB-3B4C-9E35-194AA0FE3615}"/>
              </a:ext>
            </a:extLst>
          </p:cNvPr>
          <p:cNvSpPr>
            <a:spLocks noGrp="1"/>
          </p:cNvSpPr>
          <p:nvPr>
            <p:ph type="pic" sz="quarter" idx="10"/>
          </p:nvPr>
        </p:nvSpPr>
        <p:spPr>
          <a:xfrm>
            <a:off x="1620838" y="1752600"/>
            <a:ext cx="6005447" cy="3733800"/>
          </a:xfrm>
          <a:solidFill>
            <a:schemeClr val="accent2"/>
          </a:solidFill>
          <a:ln>
            <a:noFill/>
          </a:ln>
        </p:spPr>
        <p:txBody>
          <a:bodyPr/>
          <a:lstStyle/>
          <a:p>
            <a:endParaRPr lang="en-US"/>
          </a:p>
        </p:txBody>
      </p:sp>
      <p:sp>
        <p:nvSpPr>
          <p:cNvPr id="17" name="Title 1">
            <a:extLst>
              <a:ext uri="{FF2B5EF4-FFF2-40B4-BE49-F238E27FC236}">
                <a16:creationId xmlns:a16="http://schemas.microsoft.com/office/drawing/2014/main" id="{C59056DB-828F-2745-9D74-5E0DFE2EB9EB}"/>
              </a:ext>
            </a:extLst>
          </p:cNvPr>
          <p:cNvSpPr>
            <a:spLocks noGrp="1"/>
          </p:cNvSpPr>
          <p:nvPr>
            <p:ph type="title" hasCustomPrompt="1"/>
          </p:nvPr>
        </p:nvSpPr>
        <p:spPr>
          <a:xfrm>
            <a:off x="7909089" y="1752600"/>
            <a:ext cx="3082565" cy="2738487"/>
          </a:xfrm>
          <a:prstGeom prst="rect">
            <a:avLst/>
          </a:prstGeom>
        </p:spPr>
        <p:txBody>
          <a:bodyPr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sz="1800" b="0">
                <a:solidFill>
                  <a:schemeClr val="tx1">
                    <a:lumMod val="85000"/>
                    <a:lumOff val="15000"/>
                  </a:schemeClr>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p>
        </p:txBody>
      </p:sp>
      <p:sp>
        <p:nvSpPr>
          <p:cNvPr id="22" name="Footer Placeholder 7">
            <a:extLst>
              <a:ext uri="{FF2B5EF4-FFF2-40B4-BE49-F238E27FC236}">
                <a16:creationId xmlns:a16="http://schemas.microsoft.com/office/drawing/2014/main" id="{4DBECFB6-EBFB-ED42-8590-D1B6070A6845}"/>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spTree>
    <p:extLst>
      <p:ext uri="{BB962C8B-B14F-4D97-AF65-F5344CB8AC3E}">
        <p14:creationId xmlns:p14="http://schemas.microsoft.com/office/powerpoint/2010/main" val="1937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and Content - 50/50">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CF6476C-E545-134A-BEF3-465851CF9007}"/>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 Slide Title Goes Here</a:t>
            </a:r>
            <a:endParaRPr lang="en-US" dirty="0"/>
          </a:p>
        </p:txBody>
      </p:sp>
      <p:pic>
        <p:nvPicPr>
          <p:cNvPr id="9" name="Picture 8">
            <a:extLst>
              <a:ext uri="{FF2B5EF4-FFF2-40B4-BE49-F238E27FC236}">
                <a16:creationId xmlns:a16="http://schemas.microsoft.com/office/drawing/2014/main" id="{0F4523F9-B56F-0F4B-B733-A8CD81EF188F}"/>
              </a:ext>
            </a:extLst>
          </p:cNvPr>
          <p:cNvPicPr>
            <a:picLocks noChangeAspect="1"/>
          </p:cNvPicPr>
          <p:nvPr userDrawn="1"/>
        </p:nvPicPr>
        <p:blipFill>
          <a:blip r:embed="rId2"/>
          <a:srcRect t="16241" b="8686"/>
          <a:stretch>
            <a:fillRect/>
          </a:stretch>
        </p:blipFill>
        <p:spPr>
          <a:xfrm>
            <a:off x="6096000" y="0"/>
            <a:ext cx="6090024" cy="6858001"/>
          </a:xfrm>
          <a:custGeom>
            <a:avLst/>
            <a:gdLst>
              <a:gd name="connsiteX0" fmla="*/ 0 w 6090024"/>
              <a:gd name="connsiteY0" fmla="*/ 0 h 6858001"/>
              <a:gd name="connsiteX1" fmla="*/ 6090024 w 6090024"/>
              <a:gd name="connsiteY1" fmla="*/ 0 h 6858001"/>
              <a:gd name="connsiteX2" fmla="*/ 6090024 w 6090024"/>
              <a:gd name="connsiteY2" fmla="*/ 6858001 h 6858001"/>
              <a:gd name="connsiteX3" fmla="*/ 0 w 6090024"/>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090024" h="6858001">
                <a:moveTo>
                  <a:pt x="0" y="0"/>
                </a:moveTo>
                <a:lnTo>
                  <a:pt x="6090024" y="0"/>
                </a:lnTo>
                <a:lnTo>
                  <a:pt x="6090024" y="6858001"/>
                </a:lnTo>
                <a:lnTo>
                  <a:pt x="0" y="6858001"/>
                </a:lnTo>
                <a:close/>
              </a:path>
            </a:pathLst>
          </a:custGeom>
        </p:spPr>
      </p:pic>
      <p:sp>
        <p:nvSpPr>
          <p:cNvPr id="10" name="Title 1">
            <a:extLst>
              <a:ext uri="{FF2B5EF4-FFF2-40B4-BE49-F238E27FC236}">
                <a16:creationId xmlns:a16="http://schemas.microsoft.com/office/drawing/2014/main" id="{F7AC247A-AF89-F045-BD36-1E7AD57B2F04}"/>
              </a:ext>
            </a:extLst>
          </p:cNvPr>
          <p:cNvSpPr>
            <a:spLocks noGrp="1"/>
          </p:cNvSpPr>
          <p:nvPr>
            <p:ph type="title" hasCustomPrompt="1"/>
          </p:nvPr>
        </p:nvSpPr>
        <p:spPr>
          <a:xfrm>
            <a:off x="7286920" y="2595134"/>
            <a:ext cx="3708184" cy="2099414"/>
          </a:xfrm>
          <a:prstGeom prst="rect">
            <a:avLst/>
          </a:prstGeom>
        </p:spPr>
        <p:txBody>
          <a:bodyPr anchor="t"/>
          <a:lstStyle>
            <a:lvl1pPr>
              <a:defRPr b="1">
                <a:solidFill>
                  <a:schemeClr val="accent1"/>
                </a:solidFill>
              </a:defRPr>
            </a:lvl1pPr>
          </a:lstStyle>
          <a:p>
            <a:r>
              <a:rPr lang="en-US" dirty="0"/>
              <a:t>Section Title</a:t>
            </a:r>
          </a:p>
        </p:txBody>
      </p:sp>
      <p:sp>
        <p:nvSpPr>
          <p:cNvPr id="11" name="Text Placeholder 9">
            <a:extLst>
              <a:ext uri="{FF2B5EF4-FFF2-40B4-BE49-F238E27FC236}">
                <a16:creationId xmlns:a16="http://schemas.microsoft.com/office/drawing/2014/main" id="{01F457B1-44B5-E740-9B65-F62AC593974C}"/>
              </a:ext>
            </a:extLst>
          </p:cNvPr>
          <p:cNvSpPr>
            <a:spLocks noGrp="1"/>
          </p:cNvSpPr>
          <p:nvPr>
            <p:ph type="body" sz="quarter" idx="13" hasCustomPrompt="1"/>
          </p:nvPr>
        </p:nvSpPr>
        <p:spPr>
          <a:xfrm>
            <a:off x="7286920" y="2038213"/>
            <a:ext cx="3708184" cy="422183"/>
          </a:xfrm>
          <a:prstGeom prst="rect">
            <a:avLst/>
          </a:prstGeom>
        </p:spPr>
        <p:txBody>
          <a:bodyPr anchor="t"/>
          <a:lstStyle>
            <a:lvl1pPr marL="0" indent="0">
              <a:buNone/>
              <a:defRPr>
                <a:solidFill>
                  <a:schemeClr val="bg1"/>
                </a:solidFill>
              </a:defRPr>
            </a:lvl1pPr>
          </a:lstStyle>
          <a:p>
            <a:pPr lvl="0"/>
            <a:r>
              <a:rPr lang="en-US" dirty="0"/>
              <a:t>subtitle</a:t>
            </a:r>
          </a:p>
        </p:txBody>
      </p:sp>
      <p:pic>
        <p:nvPicPr>
          <p:cNvPr id="12" name="Picture 11">
            <a:extLst>
              <a:ext uri="{FF2B5EF4-FFF2-40B4-BE49-F238E27FC236}">
                <a16:creationId xmlns:a16="http://schemas.microsoft.com/office/drawing/2014/main" id="{8255D2C2-ED6C-3E4C-A27C-B06389382FE3}"/>
              </a:ext>
            </a:extLst>
          </p:cNvPr>
          <p:cNvPicPr>
            <a:picLocks noChangeAspect="1"/>
          </p:cNvPicPr>
          <p:nvPr userDrawn="1"/>
        </p:nvPicPr>
        <p:blipFill>
          <a:blip r:embed="rId3"/>
          <a:stretch>
            <a:fillRect/>
          </a:stretch>
        </p:blipFill>
        <p:spPr>
          <a:xfrm>
            <a:off x="9672915" y="5530022"/>
            <a:ext cx="1680882" cy="1092280"/>
          </a:xfrm>
          <a:prstGeom prst="rect">
            <a:avLst/>
          </a:prstGeom>
        </p:spPr>
      </p:pic>
      <p:sp>
        <p:nvSpPr>
          <p:cNvPr id="13" name="Text Placeholder 7">
            <a:extLst>
              <a:ext uri="{FF2B5EF4-FFF2-40B4-BE49-F238E27FC236}">
                <a16:creationId xmlns:a16="http://schemas.microsoft.com/office/drawing/2014/main" id="{D245C3C3-E5E9-0D4D-BBB0-5F5F82107F0F}"/>
              </a:ext>
            </a:extLst>
          </p:cNvPr>
          <p:cNvSpPr>
            <a:spLocks noGrp="1"/>
          </p:cNvSpPr>
          <p:nvPr>
            <p:ph type="body" sz="quarter" idx="14" hasCustomPrompt="1"/>
          </p:nvPr>
        </p:nvSpPr>
        <p:spPr>
          <a:xfrm>
            <a:off x="838200" y="2038212"/>
            <a:ext cx="4419600" cy="3491809"/>
          </a:xfrm>
          <a:prstGeom prst="rect">
            <a:avLst/>
          </a:prstGeom>
        </p:spPr>
        <p:txBody>
          <a:bodyPr>
            <a:normAutofit/>
          </a:bodyPr>
          <a:lstStyle>
            <a:lvl1pPr marL="0" indent="0">
              <a:lnSpc>
                <a:spcPct val="100000"/>
              </a:lnSpc>
              <a:buNone/>
              <a:defRPr sz="1800">
                <a:solidFill>
                  <a:schemeClr val="tx1">
                    <a:lumMod val="85000"/>
                    <a:lumOff val="1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a:t>
            </a:r>
          </a:p>
        </p:txBody>
      </p:sp>
    </p:spTree>
    <p:extLst>
      <p:ext uri="{BB962C8B-B14F-4D97-AF65-F5344CB8AC3E}">
        <p14:creationId xmlns:p14="http://schemas.microsoft.com/office/powerpoint/2010/main" val="320146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9217B-58AB-6F4C-BB73-A02CCA3A2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6B65CB-1556-044C-AD55-CECF57C723E3}"/>
              </a:ext>
            </a:extLst>
          </p:cNvPr>
          <p:cNvSpPr>
            <a:spLocks noGrp="1"/>
          </p:cNvSpPr>
          <p:nvPr>
            <p:ph type="body" idx="1"/>
          </p:nvPr>
        </p:nvSpPr>
        <p:spPr>
          <a:xfrm>
            <a:off x="838200" y="1825625"/>
            <a:ext cx="10515600" cy="35263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5A2C8205-2AC6-2F4C-9362-990C65F9D21E}"/>
              </a:ext>
            </a:extLst>
          </p:cNvPr>
          <p:cNvPicPr>
            <a:picLocks noChangeAspect="1"/>
          </p:cNvPicPr>
          <p:nvPr userDrawn="1"/>
        </p:nvPicPr>
        <p:blipFill>
          <a:blip r:embed="rId17"/>
          <a:stretch>
            <a:fillRect/>
          </a:stretch>
        </p:blipFill>
        <p:spPr>
          <a:xfrm>
            <a:off x="9672918" y="5530022"/>
            <a:ext cx="1680882" cy="1092280"/>
          </a:xfrm>
          <a:prstGeom prst="rect">
            <a:avLst/>
          </a:prstGeom>
        </p:spPr>
      </p:pic>
      <p:sp>
        <p:nvSpPr>
          <p:cNvPr id="8" name="Footer Placeholder 7">
            <a:extLst>
              <a:ext uri="{FF2B5EF4-FFF2-40B4-BE49-F238E27FC236}">
                <a16:creationId xmlns:a16="http://schemas.microsoft.com/office/drawing/2014/main" id="{84CE5ECF-C8F8-0D41-8897-7CF93ADAB113}"/>
              </a:ext>
            </a:extLst>
          </p:cNvPr>
          <p:cNvSpPr>
            <a:spLocks noGrp="1"/>
          </p:cNvSpPr>
          <p:nvPr>
            <p:ph type="ftr" sz="quarter" idx="3"/>
          </p:nvPr>
        </p:nvSpPr>
        <p:spPr>
          <a:xfrm>
            <a:off x="838200" y="6257177"/>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fld id="{B89A0531-CEEB-544A-8B4F-9D5AE2DBE6ED}" type="slidenum">
              <a:rPr lang="en-US" b="1" smtClean="0"/>
              <a:pPr/>
              <a:t>‹#›</a:t>
            </a:fld>
            <a:r>
              <a:rPr lang="en-US" b="1"/>
              <a:t> </a:t>
            </a:r>
            <a:r>
              <a:rPr lang="en-US"/>
              <a:t>Slide Title Goes Here</a:t>
            </a:r>
            <a:endParaRPr lang="en-US" dirty="0"/>
          </a:p>
        </p:txBody>
      </p:sp>
    </p:spTree>
    <p:extLst>
      <p:ext uri="{BB962C8B-B14F-4D97-AF65-F5344CB8AC3E}">
        <p14:creationId xmlns:p14="http://schemas.microsoft.com/office/powerpoint/2010/main" val="389173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ichelle.ward@timely.md"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0.jpg"/><Relationship Id="rId4" Type="http://schemas.openxmlformats.org/officeDocument/2006/relationships/hyperlink" Target="mailto:rwernick@gmu.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2.gmu.edu/"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B574-7973-3141-9E7F-C216ED748C11}"/>
              </a:ext>
            </a:extLst>
          </p:cNvPr>
          <p:cNvSpPr>
            <a:spLocks noGrp="1"/>
          </p:cNvSpPr>
          <p:nvPr>
            <p:ph type="ctrTitle"/>
          </p:nvPr>
        </p:nvSpPr>
        <p:spPr>
          <a:xfrm>
            <a:off x="972013" y="3670980"/>
            <a:ext cx="10515599" cy="1006475"/>
          </a:xfrm>
        </p:spPr>
        <p:txBody>
          <a:bodyPr>
            <a:normAutofit fontScale="90000"/>
          </a:bodyPr>
          <a:lstStyle/>
          <a:p>
            <a:pPr>
              <a:lnSpc>
                <a:spcPct val="100000"/>
              </a:lnSpc>
            </a:pPr>
            <a:r>
              <a:rPr lang="en-US" dirty="0" err="1">
                <a:latin typeface="Arial"/>
                <a:cs typeface="Arial"/>
              </a:rPr>
              <a:t>TimelyCare</a:t>
            </a:r>
            <a:r>
              <a:rPr lang="en-US" dirty="0">
                <a:latin typeface="Arial"/>
                <a:cs typeface="Arial"/>
              </a:rPr>
              <a:t> at Mason: </a:t>
            </a:r>
            <a:br>
              <a:rPr lang="en-US" dirty="0">
                <a:latin typeface="Arial"/>
                <a:cs typeface="Arial"/>
              </a:rPr>
            </a:br>
            <a:br>
              <a:rPr lang="en-US" sz="4900" dirty="0">
                <a:latin typeface="Arial"/>
                <a:cs typeface="Arial"/>
              </a:rPr>
            </a:br>
            <a:r>
              <a:rPr lang="en-US" sz="4900" dirty="0">
                <a:latin typeface="Arial"/>
                <a:cs typeface="Arial"/>
              </a:rPr>
              <a:t>Introducing a New Mental Health Resource for Students</a:t>
            </a:r>
            <a:endParaRPr lang="en-US" sz="4900" dirty="0"/>
          </a:p>
        </p:txBody>
      </p:sp>
    </p:spTree>
    <p:extLst>
      <p:ext uri="{BB962C8B-B14F-4D97-AF65-F5344CB8AC3E}">
        <p14:creationId xmlns:p14="http://schemas.microsoft.com/office/powerpoint/2010/main" val="358942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ctrTitle"/>
          </p:nvPr>
        </p:nvSpPr>
        <p:spPr>
          <a:prstGeom prst="rect">
            <a:avLst/>
          </a:prstGeom>
        </p:spPr>
        <p:txBody>
          <a:bodyPr spcFirstLastPara="1" vert="horz" wrap="square" lIns="121900" tIns="121900" rIns="121900" bIns="121900" rtlCol="0" anchor="t" anchorCtr="0">
            <a:noAutofit/>
          </a:bodyPr>
          <a:lstStyle/>
          <a:p>
            <a:pPr>
              <a:buSzPts val="990"/>
            </a:pPr>
            <a:r>
              <a:rPr lang="en" sz="3800"/>
              <a:t>Questions?</a:t>
            </a:r>
            <a:endParaRPr sz="3800" b="0">
              <a:latin typeface="Bitter SemiBold"/>
              <a:ea typeface="Bitter SemiBold"/>
              <a:cs typeface="Bitter SemiBold"/>
              <a:sym typeface="Bitter SemiBold"/>
            </a:endParaRPr>
          </a:p>
        </p:txBody>
      </p:sp>
      <p:sp>
        <p:nvSpPr>
          <p:cNvPr id="250" name="Google Shape;250;p34"/>
          <p:cNvSpPr txBox="1"/>
          <p:nvPr/>
        </p:nvSpPr>
        <p:spPr>
          <a:xfrm>
            <a:off x="991400" y="1819567"/>
            <a:ext cx="6302906" cy="3820000"/>
          </a:xfrm>
          <a:prstGeom prst="rect">
            <a:avLst/>
          </a:prstGeom>
          <a:noFill/>
          <a:ln>
            <a:noFill/>
          </a:ln>
        </p:spPr>
        <p:txBody>
          <a:bodyPr spcFirstLastPara="1" wrap="square" lIns="0" tIns="0" rIns="0" bIns="0" anchor="ctr" anchorCtr="0">
            <a:noAutofit/>
          </a:bodyPr>
          <a:lstStyle/>
          <a:p>
            <a:pPr>
              <a:lnSpc>
                <a:spcPct val="115000"/>
              </a:lnSpc>
            </a:pPr>
            <a:r>
              <a:rPr lang="en" sz="2400" b="1" dirty="0">
                <a:solidFill>
                  <a:srgbClr val="144773"/>
                </a:solidFill>
                <a:latin typeface="Inter"/>
                <a:ea typeface="Inter"/>
                <a:cs typeface="Inter"/>
                <a:sym typeface="Inter"/>
              </a:rPr>
              <a:t>24/7 SUPPORT:</a:t>
            </a:r>
            <a:r>
              <a:rPr lang="en" sz="2400" b="1" dirty="0">
                <a:solidFill>
                  <a:srgbClr val="31B0CD"/>
                </a:solidFill>
                <a:latin typeface="Inter"/>
                <a:ea typeface="Inter"/>
                <a:cs typeface="Inter"/>
                <a:sym typeface="Inter"/>
              </a:rPr>
              <a:t> CALL 833-4-TIMELY</a:t>
            </a:r>
          </a:p>
          <a:p>
            <a:pPr>
              <a:lnSpc>
                <a:spcPct val="115000"/>
              </a:lnSpc>
            </a:pPr>
            <a:endParaRPr sz="2400" b="1" dirty="0">
              <a:solidFill>
                <a:srgbClr val="31B0CD"/>
              </a:solidFill>
              <a:latin typeface="Inter"/>
              <a:ea typeface="Inter"/>
              <a:cs typeface="Inter"/>
              <a:sym typeface="Inter"/>
            </a:endParaRPr>
          </a:p>
          <a:p>
            <a:pPr>
              <a:lnSpc>
                <a:spcPct val="115000"/>
              </a:lnSpc>
            </a:pPr>
            <a:endParaRPr b="1" dirty="0">
              <a:solidFill>
                <a:srgbClr val="31B0CD"/>
              </a:solidFill>
              <a:latin typeface="Inter"/>
              <a:ea typeface="Inter"/>
              <a:cs typeface="Inter"/>
              <a:sym typeface="Inter"/>
            </a:endParaRPr>
          </a:p>
          <a:p>
            <a:pPr>
              <a:lnSpc>
                <a:spcPct val="115000"/>
              </a:lnSpc>
            </a:pPr>
            <a:r>
              <a:rPr lang="en" sz="2400" b="1" dirty="0">
                <a:solidFill>
                  <a:srgbClr val="144773"/>
                </a:solidFill>
                <a:latin typeface="Inter"/>
                <a:ea typeface="Inter"/>
                <a:cs typeface="Inter"/>
                <a:sym typeface="Inter"/>
              </a:rPr>
              <a:t>Abby Waldron</a:t>
            </a:r>
            <a:endParaRPr sz="2400" b="1" dirty="0">
              <a:solidFill>
                <a:srgbClr val="144773"/>
              </a:solidFill>
              <a:latin typeface="Inter"/>
              <a:ea typeface="Inter"/>
              <a:cs typeface="Inter"/>
              <a:sym typeface="Inter"/>
            </a:endParaRPr>
          </a:p>
          <a:p>
            <a:pPr>
              <a:lnSpc>
                <a:spcPct val="115000"/>
              </a:lnSpc>
            </a:pPr>
            <a:r>
              <a:rPr lang="en" sz="2400" dirty="0">
                <a:solidFill>
                  <a:srgbClr val="144773"/>
                </a:solidFill>
                <a:latin typeface="Inter"/>
                <a:ea typeface="Inter"/>
                <a:cs typeface="Inter"/>
                <a:sym typeface="Inter"/>
              </a:rPr>
              <a:t>Client Success Manager</a:t>
            </a:r>
            <a:endParaRPr sz="2400" dirty="0">
              <a:solidFill>
                <a:srgbClr val="144773"/>
              </a:solidFill>
              <a:latin typeface="Inter"/>
              <a:ea typeface="Inter"/>
              <a:cs typeface="Inter"/>
              <a:sym typeface="Inter"/>
            </a:endParaRPr>
          </a:p>
          <a:p>
            <a:pPr>
              <a:lnSpc>
                <a:spcPct val="115000"/>
              </a:lnSpc>
            </a:pPr>
            <a:r>
              <a:rPr lang="en" sz="2400" dirty="0">
                <a:solidFill>
                  <a:srgbClr val="144773"/>
                </a:solidFill>
                <a:latin typeface="Inter"/>
                <a:ea typeface="Inter"/>
                <a:cs typeface="Inter"/>
                <a:sym typeface="Inter"/>
              </a:rPr>
              <a:t>abby.waldron@timely.md</a:t>
            </a:r>
            <a:endParaRPr sz="2400" dirty="0">
              <a:solidFill>
                <a:srgbClr val="144773"/>
              </a:solidFill>
              <a:latin typeface="Inter"/>
              <a:ea typeface="Inter"/>
              <a:cs typeface="Inter"/>
              <a:sym typeface="Inter"/>
            </a:endParaRPr>
          </a:p>
          <a:p>
            <a:pPr>
              <a:lnSpc>
                <a:spcPct val="115000"/>
              </a:lnSpc>
            </a:pPr>
            <a:endParaRPr b="1" dirty="0">
              <a:solidFill>
                <a:srgbClr val="144773"/>
              </a:solidFill>
              <a:latin typeface="Inter"/>
              <a:ea typeface="Inter"/>
              <a:cs typeface="Inter"/>
              <a:sym typeface="Inter"/>
            </a:endParaRPr>
          </a:p>
          <a:p>
            <a:pPr>
              <a:lnSpc>
                <a:spcPct val="115000"/>
              </a:lnSpc>
            </a:pPr>
            <a:r>
              <a:rPr lang="en" sz="2400" b="1" dirty="0">
                <a:solidFill>
                  <a:srgbClr val="144773"/>
                </a:solidFill>
                <a:latin typeface="Inter"/>
                <a:ea typeface="Inter"/>
                <a:cs typeface="Inter"/>
                <a:sym typeface="Inter"/>
              </a:rPr>
              <a:t>Michelle Ward</a:t>
            </a:r>
            <a:endParaRPr sz="2400" b="1" dirty="0">
              <a:solidFill>
                <a:srgbClr val="144773"/>
              </a:solidFill>
              <a:latin typeface="Inter"/>
              <a:ea typeface="Inter"/>
              <a:cs typeface="Inter"/>
              <a:sym typeface="Inter"/>
            </a:endParaRPr>
          </a:p>
          <a:p>
            <a:pPr>
              <a:lnSpc>
                <a:spcPct val="115000"/>
              </a:lnSpc>
            </a:pPr>
            <a:r>
              <a:rPr lang="en" sz="2400" dirty="0">
                <a:solidFill>
                  <a:srgbClr val="144773"/>
                </a:solidFill>
                <a:latin typeface="Inter"/>
                <a:ea typeface="Inter"/>
                <a:cs typeface="Inter"/>
                <a:sym typeface="Inter"/>
              </a:rPr>
              <a:t>Client Success Associate</a:t>
            </a:r>
            <a:endParaRPr sz="2400" dirty="0">
              <a:solidFill>
                <a:srgbClr val="144773"/>
              </a:solidFill>
              <a:latin typeface="Inter"/>
              <a:ea typeface="Inter"/>
              <a:cs typeface="Inter"/>
              <a:sym typeface="Inter"/>
            </a:endParaRPr>
          </a:p>
          <a:p>
            <a:pPr>
              <a:lnSpc>
                <a:spcPct val="115000"/>
              </a:lnSpc>
            </a:pPr>
            <a:r>
              <a:rPr lang="en" sz="2400" dirty="0">
                <a:solidFill>
                  <a:srgbClr val="144773"/>
                </a:solidFill>
                <a:latin typeface="Inter"/>
                <a:ea typeface="Inter"/>
                <a:cs typeface="Inter"/>
                <a:sym typeface="Inter"/>
                <a:hlinkClick r:id="rId3"/>
              </a:rPr>
              <a:t>michelle.ward@timely.md</a:t>
            </a:r>
            <a:endParaRPr lang="en" sz="2400" dirty="0">
              <a:solidFill>
                <a:srgbClr val="144773"/>
              </a:solidFill>
              <a:latin typeface="Inter"/>
              <a:ea typeface="Inter"/>
              <a:cs typeface="Inter"/>
              <a:sym typeface="Inter"/>
            </a:endParaRPr>
          </a:p>
          <a:p>
            <a:pPr>
              <a:lnSpc>
                <a:spcPct val="115000"/>
              </a:lnSpc>
            </a:pPr>
            <a:endParaRPr lang="en" b="1" dirty="0">
              <a:solidFill>
                <a:srgbClr val="144773"/>
              </a:solidFill>
              <a:latin typeface="Inter"/>
              <a:ea typeface="Inter"/>
              <a:cs typeface="Inter"/>
              <a:sym typeface="Inter"/>
            </a:endParaRPr>
          </a:p>
          <a:p>
            <a:pPr>
              <a:lnSpc>
                <a:spcPct val="115000"/>
              </a:lnSpc>
            </a:pPr>
            <a:r>
              <a:rPr lang="en" sz="2400" b="1" dirty="0">
                <a:solidFill>
                  <a:srgbClr val="144773"/>
                </a:solidFill>
                <a:latin typeface="Inter"/>
                <a:ea typeface="Inter"/>
                <a:cs typeface="Inter"/>
                <a:sym typeface="Inter"/>
              </a:rPr>
              <a:t>Rache</a:t>
            </a:r>
            <a:r>
              <a:rPr lang="en-US" sz="2400" b="1" dirty="0">
                <a:solidFill>
                  <a:srgbClr val="144773"/>
                </a:solidFill>
                <a:latin typeface="Inter"/>
                <a:ea typeface="Inter"/>
                <a:cs typeface="Inter"/>
                <a:sym typeface="Inter"/>
              </a:rPr>
              <a:t>l Wernicke, Ph.D.</a:t>
            </a:r>
          </a:p>
          <a:p>
            <a:pPr>
              <a:lnSpc>
                <a:spcPct val="115000"/>
              </a:lnSpc>
            </a:pPr>
            <a:r>
              <a:rPr lang="en-US" sz="2400" b="1" dirty="0">
                <a:solidFill>
                  <a:srgbClr val="144773"/>
                </a:solidFill>
                <a:latin typeface="Inter"/>
                <a:ea typeface="Inter"/>
                <a:cs typeface="Inter"/>
                <a:sym typeface="Inter"/>
              </a:rPr>
              <a:t>Associate Dean and Chief Mental Health Officer</a:t>
            </a:r>
          </a:p>
          <a:p>
            <a:pPr>
              <a:lnSpc>
                <a:spcPct val="115000"/>
              </a:lnSpc>
            </a:pPr>
            <a:r>
              <a:rPr lang="en-US" sz="2400" b="1" dirty="0">
                <a:solidFill>
                  <a:srgbClr val="144773"/>
                </a:solidFill>
                <a:latin typeface="Inter"/>
                <a:ea typeface="Inter"/>
                <a:cs typeface="Inter"/>
                <a:sym typeface="Inter"/>
              </a:rPr>
              <a:t>University Life</a:t>
            </a:r>
          </a:p>
          <a:p>
            <a:pPr>
              <a:lnSpc>
                <a:spcPct val="115000"/>
              </a:lnSpc>
            </a:pPr>
            <a:r>
              <a:rPr lang="en-US" sz="2400" dirty="0">
                <a:solidFill>
                  <a:srgbClr val="144773"/>
                </a:solidFill>
                <a:latin typeface="Inter"/>
                <a:ea typeface="Inter"/>
                <a:cs typeface="Inter"/>
                <a:sym typeface="Inter"/>
                <a:hlinkClick r:id="rId4"/>
              </a:rPr>
              <a:t>rwernick@gmu.edu</a:t>
            </a:r>
            <a:r>
              <a:rPr lang="en-US" sz="2400" dirty="0">
                <a:solidFill>
                  <a:srgbClr val="144773"/>
                </a:solidFill>
                <a:latin typeface="Inter"/>
                <a:ea typeface="Inter"/>
                <a:cs typeface="Inter"/>
                <a:sym typeface="Inter"/>
              </a:rPr>
              <a:t> </a:t>
            </a:r>
            <a:endParaRPr sz="2400" dirty="0">
              <a:solidFill>
                <a:srgbClr val="144773"/>
              </a:solidFill>
              <a:latin typeface="Inter"/>
              <a:ea typeface="Inter"/>
              <a:cs typeface="Inter"/>
              <a:sym typeface="Inter"/>
            </a:endParaRPr>
          </a:p>
        </p:txBody>
      </p:sp>
      <p:pic>
        <p:nvPicPr>
          <p:cNvPr id="251" name="Google Shape;251;p34"/>
          <p:cNvPicPr preferRelativeResize="0"/>
          <p:nvPr/>
        </p:nvPicPr>
        <p:blipFill rotWithShape="1">
          <a:blip r:embed="rId5">
            <a:alphaModFix/>
          </a:blip>
          <a:srcRect l="28755" t="21179" r="18704"/>
          <a:stretch/>
        </p:blipFill>
        <p:spPr>
          <a:xfrm>
            <a:off x="7792867" y="1413967"/>
            <a:ext cx="3910000" cy="39100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554362-7738-E342-9D78-E460B745B292}"/>
              </a:ext>
            </a:extLst>
          </p:cNvPr>
          <p:cNvSpPr>
            <a:spLocks noGrp="1"/>
          </p:cNvSpPr>
          <p:nvPr>
            <p:ph type="subTitle" idx="1"/>
          </p:nvPr>
        </p:nvSpPr>
        <p:spPr/>
        <p:txBody>
          <a:bodyPr/>
          <a:lstStyle/>
          <a:p>
            <a:r>
              <a:rPr lang="en-US" dirty="0"/>
              <a:t>George Mason University</a:t>
            </a:r>
          </a:p>
        </p:txBody>
      </p:sp>
      <p:sp>
        <p:nvSpPr>
          <p:cNvPr id="3" name="Text Placeholder 2">
            <a:extLst>
              <a:ext uri="{FF2B5EF4-FFF2-40B4-BE49-F238E27FC236}">
                <a16:creationId xmlns:a16="http://schemas.microsoft.com/office/drawing/2014/main" id="{9ADA6F3C-3932-2C4D-8E91-1E5C8F96E075}"/>
              </a:ext>
            </a:extLst>
          </p:cNvPr>
          <p:cNvSpPr>
            <a:spLocks noGrp="1"/>
          </p:cNvSpPr>
          <p:nvPr>
            <p:ph type="body" sz="quarter" idx="10"/>
          </p:nvPr>
        </p:nvSpPr>
        <p:spPr/>
        <p:txBody>
          <a:bodyPr/>
          <a:lstStyle/>
          <a:p>
            <a:r>
              <a:rPr lang="en-US" dirty="0"/>
              <a:t>4400 University Drive</a:t>
            </a:r>
            <a:br>
              <a:rPr lang="en-US" dirty="0"/>
            </a:br>
            <a:r>
              <a:rPr lang="en-US" dirty="0"/>
              <a:t>Fairfax, Virginia 22030</a:t>
            </a:r>
            <a:br>
              <a:rPr lang="en-US" dirty="0"/>
            </a:br>
            <a:r>
              <a:rPr lang="en-US" dirty="0"/>
              <a:t>Tel: (703) 993-1000</a:t>
            </a:r>
          </a:p>
        </p:txBody>
      </p:sp>
      <p:sp>
        <p:nvSpPr>
          <p:cNvPr id="4" name="Text Placeholder 3">
            <a:extLst>
              <a:ext uri="{FF2B5EF4-FFF2-40B4-BE49-F238E27FC236}">
                <a16:creationId xmlns:a16="http://schemas.microsoft.com/office/drawing/2014/main" id="{625EB267-E8F4-BD4A-8445-6EE22DB9D2DF}"/>
              </a:ext>
            </a:extLst>
          </p:cNvPr>
          <p:cNvSpPr>
            <a:spLocks noGrp="1"/>
          </p:cNvSpPr>
          <p:nvPr>
            <p:ph type="body" sz="quarter" idx="11"/>
          </p:nvPr>
        </p:nvSpPr>
        <p:spPr/>
        <p:txBody>
          <a:bodyPr/>
          <a:lstStyle/>
          <a:p>
            <a:r>
              <a:rPr lang="en-US" dirty="0"/>
              <a:t>Learn More at </a:t>
            </a:r>
            <a:r>
              <a:rPr lang="en-US" dirty="0">
                <a:hlinkClick r:id="rId3"/>
              </a:rPr>
              <a:t>GMU.EDU</a:t>
            </a:r>
            <a:endParaRPr lang="en-US" dirty="0"/>
          </a:p>
        </p:txBody>
      </p:sp>
    </p:spTree>
    <p:extLst>
      <p:ext uri="{BB962C8B-B14F-4D97-AF65-F5344CB8AC3E}">
        <p14:creationId xmlns:p14="http://schemas.microsoft.com/office/powerpoint/2010/main" val="268010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60"/>
          <p:cNvPicPr preferRelativeResize="0"/>
          <p:nvPr/>
        </p:nvPicPr>
        <p:blipFill rotWithShape="1">
          <a:blip r:embed="rId3">
            <a:alphaModFix/>
          </a:blip>
          <a:srcRect r="-4014"/>
          <a:stretch/>
        </p:blipFill>
        <p:spPr>
          <a:xfrm>
            <a:off x="322534" y="6214834"/>
            <a:ext cx="1742167" cy="330333"/>
          </a:xfrm>
          <a:prstGeom prst="rect">
            <a:avLst/>
          </a:prstGeom>
          <a:noFill/>
          <a:ln>
            <a:noFill/>
          </a:ln>
        </p:spPr>
      </p:pic>
      <p:sp>
        <p:nvSpPr>
          <p:cNvPr id="318" name="Google Shape;318;p60"/>
          <p:cNvSpPr/>
          <p:nvPr/>
        </p:nvSpPr>
        <p:spPr>
          <a:xfrm>
            <a:off x="4487436" y="4523333"/>
            <a:ext cx="1231200" cy="1230800"/>
          </a:xfrm>
          <a:prstGeom prst="ellipse">
            <a:avLst/>
          </a:prstGeom>
          <a:solidFill>
            <a:srgbClr val="5C98CC"/>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19" name="Google Shape;319;p60"/>
          <p:cNvSpPr/>
          <p:nvPr/>
        </p:nvSpPr>
        <p:spPr>
          <a:xfrm>
            <a:off x="6435908" y="4472140"/>
            <a:ext cx="1231200" cy="1230800"/>
          </a:xfrm>
          <a:prstGeom prst="ellipse">
            <a:avLst/>
          </a:prstGeom>
          <a:solidFill>
            <a:srgbClr val="006F84"/>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0" name="Google Shape;320;p60"/>
          <p:cNvSpPr/>
          <p:nvPr/>
        </p:nvSpPr>
        <p:spPr>
          <a:xfrm>
            <a:off x="4482733" y="1155060"/>
            <a:ext cx="1231200" cy="1230800"/>
          </a:xfrm>
          <a:prstGeom prst="ellipse">
            <a:avLst/>
          </a:prstGeom>
          <a:solidFill>
            <a:srgbClr val="F5BD47"/>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1" name="Google Shape;321;p60"/>
          <p:cNvSpPr/>
          <p:nvPr/>
        </p:nvSpPr>
        <p:spPr>
          <a:xfrm>
            <a:off x="6431204" y="1103867"/>
            <a:ext cx="1231200" cy="1230800"/>
          </a:xfrm>
          <a:prstGeom prst="ellipse">
            <a:avLst/>
          </a:prstGeom>
          <a:solidFill>
            <a:srgbClr val="204667"/>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2" name="Google Shape;322;p60"/>
          <p:cNvSpPr/>
          <p:nvPr/>
        </p:nvSpPr>
        <p:spPr>
          <a:xfrm>
            <a:off x="3436267" y="2752180"/>
            <a:ext cx="1231200" cy="1230800"/>
          </a:xfrm>
          <a:prstGeom prst="ellipse">
            <a:avLst/>
          </a:prstGeom>
          <a:solidFill>
            <a:srgbClr val="8ABDC6"/>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3" name="Google Shape;323;p60"/>
          <p:cNvSpPr/>
          <p:nvPr/>
        </p:nvSpPr>
        <p:spPr>
          <a:xfrm>
            <a:off x="7524527" y="2752153"/>
            <a:ext cx="1231200" cy="1230800"/>
          </a:xfrm>
          <a:prstGeom prst="ellipse">
            <a:avLst/>
          </a:prstGeom>
          <a:solidFill>
            <a:srgbClr val="31B0CD"/>
          </a:solidFill>
          <a:ln w="38100" cap="flat" cmpd="sng">
            <a:solidFill>
              <a:srgbClr val="204667"/>
            </a:solidFill>
            <a:prstDash val="solid"/>
            <a:round/>
            <a:headEnd type="none" w="sm" len="sm"/>
            <a:tailEnd type="none" w="sm" len="sm"/>
          </a:ln>
        </p:spPr>
        <p:txBody>
          <a:bodyPr spcFirstLastPara="1" wrap="square" lIns="45733" tIns="22867" rIns="45733" bIns="22867" anchor="ctr" anchorCtr="0">
            <a:noAutofit/>
          </a:bodyPr>
          <a:lstStyle/>
          <a:p>
            <a:pPr algn="ctr"/>
            <a:endParaRPr sz="1867">
              <a:solidFill>
                <a:srgbClr val="204667"/>
              </a:solidFill>
              <a:latin typeface="Inter"/>
              <a:ea typeface="Inter"/>
              <a:cs typeface="Inter"/>
              <a:sym typeface="Inter"/>
            </a:endParaRPr>
          </a:p>
        </p:txBody>
      </p:sp>
      <p:sp>
        <p:nvSpPr>
          <p:cNvPr id="324" name="Google Shape;324;p60"/>
          <p:cNvSpPr txBox="1"/>
          <p:nvPr/>
        </p:nvSpPr>
        <p:spPr>
          <a:xfrm>
            <a:off x="7865100" y="1282800"/>
            <a:ext cx="3126400" cy="987464"/>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Scheduled Counseling</a:t>
            </a:r>
            <a:endParaRPr sz="667">
              <a:solidFill>
                <a:srgbClr val="204667"/>
              </a:solidFill>
              <a:latin typeface="Inter"/>
              <a:ea typeface="Inter"/>
              <a:cs typeface="Inter"/>
              <a:sym typeface="Inter"/>
            </a:endParaRPr>
          </a:p>
          <a:p>
            <a:pPr>
              <a:spcAft>
                <a:spcPts val="1067"/>
              </a:spcAft>
              <a:buClr>
                <a:srgbClr val="204667"/>
              </a:buClr>
              <a:buSzPts val="1100"/>
            </a:pPr>
            <a:r>
              <a:rPr lang="en" sz="1200">
                <a:solidFill>
                  <a:srgbClr val="204667"/>
                </a:solidFill>
                <a:latin typeface="Inter"/>
                <a:ea typeface="Inter"/>
                <a:cs typeface="Inter"/>
                <a:sym typeface="Inter"/>
              </a:rPr>
              <a:t>Appointments with diverse, credentialed, and licensed mental health professionals are available in less than 7 days. </a:t>
            </a:r>
            <a:endParaRPr sz="1200">
              <a:solidFill>
                <a:srgbClr val="204667"/>
              </a:solidFill>
              <a:latin typeface="Inter Light"/>
              <a:ea typeface="Inter Light"/>
              <a:cs typeface="Inter Light"/>
              <a:sym typeface="Inter Light"/>
            </a:endParaRPr>
          </a:p>
        </p:txBody>
      </p:sp>
      <p:sp>
        <p:nvSpPr>
          <p:cNvPr id="325" name="Google Shape;325;p60"/>
          <p:cNvSpPr txBox="1"/>
          <p:nvPr/>
        </p:nvSpPr>
        <p:spPr>
          <a:xfrm>
            <a:off x="7865100" y="4605933"/>
            <a:ext cx="3126400" cy="1154497"/>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Faculty + Staff Support</a:t>
            </a:r>
            <a:endParaRPr sz="667">
              <a:solidFill>
                <a:srgbClr val="204667"/>
              </a:solidFill>
              <a:latin typeface="Inter"/>
              <a:ea typeface="Inter"/>
              <a:cs typeface="Inter"/>
              <a:sym typeface="Inter"/>
            </a:endParaRPr>
          </a:p>
          <a:p>
            <a:pPr>
              <a:buClr>
                <a:srgbClr val="204667"/>
              </a:buClr>
              <a:buSzPts val="1100"/>
            </a:pPr>
            <a:r>
              <a:rPr lang="en" sz="1200">
                <a:solidFill>
                  <a:srgbClr val="204667"/>
                </a:solidFill>
                <a:latin typeface="Inter"/>
                <a:ea typeface="Inter"/>
                <a:cs typeface="Inter"/>
                <a:sym typeface="Inter"/>
              </a:rPr>
              <a:t>A dedicated phone line for your to reach our care team for guidance in cases of student distress.</a:t>
            </a:r>
            <a:endParaRPr sz="1200">
              <a:solidFill>
                <a:srgbClr val="204667"/>
              </a:solidFill>
              <a:latin typeface="Inter"/>
              <a:ea typeface="Inter"/>
              <a:cs typeface="Inter"/>
              <a:sym typeface="Inter"/>
            </a:endParaRPr>
          </a:p>
          <a:p>
            <a:pPr>
              <a:lnSpc>
                <a:spcPct val="145833"/>
              </a:lnSpc>
              <a:spcBef>
                <a:spcPts val="267"/>
              </a:spcBef>
              <a:buClr>
                <a:srgbClr val="204667"/>
              </a:buClr>
              <a:buSzPts val="900"/>
            </a:pPr>
            <a:endParaRPr sz="1200">
              <a:solidFill>
                <a:srgbClr val="204667"/>
              </a:solidFill>
              <a:latin typeface="Inter Light"/>
              <a:ea typeface="Inter Light"/>
              <a:cs typeface="Inter Light"/>
              <a:sym typeface="Inter Light"/>
            </a:endParaRPr>
          </a:p>
        </p:txBody>
      </p:sp>
      <p:sp>
        <p:nvSpPr>
          <p:cNvPr id="326" name="Google Shape;326;p60"/>
          <p:cNvSpPr txBox="1"/>
          <p:nvPr/>
        </p:nvSpPr>
        <p:spPr>
          <a:xfrm>
            <a:off x="8922367" y="2851967"/>
            <a:ext cx="3126400" cy="846400"/>
          </a:xfrm>
          <a:prstGeom prst="rect">
            <a:avLst/>
          </a:prstGeom>
          <a:noFill/>
          <a:ln>
            <a:noFill/>
          </a:ln>
        </p:spPr>
        <p:txBody>
          <a:bodyPr spcFirstLastPara="1" wrap="square" lIns="45733" tIns="22867" rIns="45733" bIns="22867" anchor="t" anchorCtr="0">
            <a:spAutoFit/>
          </a:bodyPr>
          <a:lstStyle/>
          <a:p>
            <a:pPr>
              <a:buClr>
                <a:srgbClr val="000000"/>
              </a:buClr>
            </a:pPr>
            <a:r>
              <a:rPr lang="en" sz="1600" b="1">
                <a:solidFill>
                  <a:srgbClr val="204667"/>
                </a:solidFill>
                <a:latin typeface="Inter"/>
                <a:ea typeface="Inter"/>
                <a:cs typeface="Inter"/>
                <a:sym typeface="Inter"/>
              </a:rPr>
              <a:t>Digital Self-Care</a:t>
            </a:r>
            <a:endParaRPr sz="667">
              <a:solidFill>
                <a:srgbClr val="204667"/>
              </a:solidFill>
              <a:latin typeface="Inter"/>
              <a:ea typeface="Inter"/>
              <a:cs typeface="Inter"/>
              <a:sym typeface="Inter"/>
            </a:endParaRPr>
          </a:p>
          <a:p>
            <a:pPr>
              <a:buClr>
                <a:srgbClr val="204667"/>
              </a:buClr>
              <a:buSzPts val="900"/>
            </a:pPr>
            <a:r>
              <a:rPr lang="en" sz="1200">
                <a:solidFill>
                  <a:srgbClr val="204667"/>
                </a:solidFill>
                <a:latin typeface="Inter"/>
                <a:ea typeface="Inter"/>
                <a:cs typeface="Inter"/>
                <a:sym typeface="Inter"/>
              </a:rPr>
              <a:t>Self-serve, well-being content designed to enhance a sense of calm, rest, and self-esteem both live and on-demand.</a:t>
            </a:r>
            <a:endParaRPr sz="1200">
              <a:solidFill>
                <a:srgbClr val="204667"/>
              </a:solidFill>
              <a:latin typeface="Inter Light"/>
              <a:ea typeface="Inter Light"/>
              <a:cs typeface="Inter Light"/>
              <a:sym typeface="Inter Light"/>
            </a:endParaRPr>
          </a:p>
        </p:txBody>
      </p:sp>
      <p:sp>
        <p:nvSpPr>
          <p:cNvPr id="327" name="Google Shape;327;p60"/>
          <p:cNvSpPr txBox="1"/>
          <p:nvPr/>
        </p:nvSpPr>
        <p:spPr>
          <a:xfrm>
            <a:off x="582577" y="2894991"/>
            <a:ext cx="2640400" cy="987464"/>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a:solidFill>
                  <a:srgbClr val="204667"/>
                </a:solidFill>
                <a:latin typeface="Inter"/>
                <a:ea typeface="Inter"/>
                <a:cs typeface="Inter"/>
                <a:sym typeface="Inter"/>
              </a:rPr>
              <a:t>Psychiatry</a:t>
            </a:r>
            <a:endParaRPr sz="667">
              <a:solidFill>
                <a:srgbClr val="204667"/>
              </a:solidFill>
              <a:latin typeface="Inter"/>
              <a:ea typeface="Inter"/>
              <a:cs typeface="Inter"/>
              <a:sym typeface="Inter"/>
            </a:endParaRPr>
          </a:p>
          <a:p>
            <a:pPr algn="r">
              <a:spcAft>
                <a:spcPts val="1067"/>
              </a:spcAft>
              <a:buClr>
                <a:srgbClr val="204667"/>
              </a:buClr>
              <a:buSzPts val="1100"/>
            </a:pPr>
            <a:r>
              <a:rPr lang="en" sz="1200">
                <a:solidFill>
                  <a:srgbClr val="204667"/>
                </a:solidFill>
                <a:latin typeface="Inter"/>
                <a:ea typeface="Inter"/>
                <a:cs typeface="Inter"/>
                <a:sym typeface="Inter"/>
              </a:rPr>
              <a:t>Students can access a licensed psychiatrist for a scheduled appointment in less than a week.</a:t>
            </a:r>
            <a:endParaRPr sz="1200">
              <a:solidFill>
                <a:srgbClr val="204667"/>
              </a:solidFill>
              <a:latin typeface="Inter Light"/>
              <a:ea typeface="Inter Light"/>
              <a:cs typeface="Inter Light"/>
              <a:sym typeface="Inter Light"/>
            </a:endParaRPr>
          </a:p>
        </p:txBody>
      </p:sp>
      <p:sp>
        <p:nvSpPr>
          <p:cNvPr id="328" name="Google Shape;328;p60"/>
          <p:cNvSpPr txBox="1"/>
          <p:nvPr/>
        </p:nvSpPr>
        <p:spPr>
          <a:xfrm>
            <a:off x="2255036" y="1282800"/>
            <a:ext cx="2025200" cy="802798"/>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a:solidFill>
                  <a:srgbClr val="204667"/>
                </a:solidFill>
                <a:latin typeface="Inter"/>
                <a:ea typeface="Inter"/>
                <a:cs typeface="Inter"/>
                <a:sym typeface="Inter"/>
              </a:rPr>
              <a:t>TalkNow</a:t>
            </a:r>
            <a:endParaRPr sz="1200">
              <a:solidFill>
                <a:srgbClr val="204667"/>
              </a:solidFill>
              <a:latin typeface="Inter"/>
              <a:ea typeface="Inter"/>
              <a:cs typeface="Inter"/>
              <a:sym typeface="Inter"/>
            </a:endParaRPr>
          </a:p>
          <a:p>
            <a:pPr algn="r">
              <a:spcAft>
                <a:spcPts val="1067"/>
              </a:spcAft>
              <a:buClr>
                <a:srgbClr val="204667"/>
              </a:buClr>
              <a:buSzPts val="1100"/>
            </a:pPr>
            <a:r>
              <a:rPr lang="en" sz="1200">
                <a:solidFill>
                  <a:srgbClr val="204667"/>
                </a:solidFill>
                <a:latin typeface="Inter"/>
                <a:ea typeface="Inter"/>
                <a:cs typeface="Inter"/>
                <a:sym typeface="Inter"/>
              </a:rPr>
              <a:t>On-demand, mental and emotional support.</a:t>
            </a:r>
            <a:endParaRPr sz="667">
              <a:solidFill>
                <a:srgbClr val="204667"/>
              </a:solidFill>
              <a:latin typeface="Inter"/>
              <a:ea typeface="Inter"/>
              <a:cs typeface="Inter"/>
              <a:sym typeface="Inter"/>
            </a:endParaRPr>
          </a:p>
        </p:txBody>
      </p:sp>
      <p:sp>
        <p:nvSpPr>
          <p:cNvPr id="329" name="Google Shape;329;p60"/>
          <p:cNvSpPr txBox="1"/>
          <p:nvPr/>
        </p:nvSpPr>
        <p:spPr>
          <a:xfrm>
            <a:off x="1976033" y="4715533"/>
            <a:ext cx="2304400" cy="884872"/>
          </a:xfrm>
          <a:prstGeom prst="rect">
            <a:avLst/>
          </a:prstGeom>
          <a:noFill/>
          <a:ln>
            <a:noFill/>
          </a:ln>
        </p:spPr>
        <p:txBody>
          <a:bodyPr spcFirstLastPara="1" wrap="square" lIns="45733" tIns="22867" rIns="45733" bIns="22867" anchor="t" anchorCtr="0">
            <a:spAutoFit/>
          </a:bodyPr>
          <a:lstStyle/>
          <a:p>
            <a:pPr algn="r">
              <a:buClr>
                <a:srgbClr val="000000"/>
              </a:buClr>
            </a:pPr>
            <a:r>
              <a:rPr lang="en" sz="1600" b="1">
                <a:solidFill>
                  <a:srgbClr val="204667"/>
                </a:solidFill>
                <a:latin typeface="Inter"/>
                <a:ea typeface="Inter"/>
                <a:cs typeface="Inter"/>
                <a:sym typeface="Inter"/>
              </a:rPr>
              <a:t>Health Coaching</a:t>
            </a:r>
            <a:endParaRPr sz="667">
              <a:solidFill>
                <a:srgbClr val="204667"/>
              </a:solidFill>
              <a:latin typeface="Inter"/>
              <a:ea typeface="Inter"/>
              <a:cs typeface="Inter"/>
              <a:sym typeface="Inter"/>
            </a:endParaRPr>
          </a:p>
          <a:p>
            <a:pPr algn="r">
              <a:spcAft>
                <a:spcPts val="267"/>
              </a:spcAft>
              <a:buClr>
                <a:srgbClr val="204667"/>
              </a:buClr>
              <a:buSzPts val="1100"/>
            </a:pPr>
            <a:r>
              <a:rPr lang="en" sz="1200">
                <a:solidFill>
                  <a:srgbClr val="204667"/>
                </a:solidFill>
                <a:latin typeface="Inter"/>
                <a:ea typeface="Inter"/>
                <a:cs typeface="Inter"/>
                <a:sym typeface="Inter"/>
              </a:rPr>
              <a:t>Coaching to support lifestyle changes and developing healthy habits</a:t>
            </a:r>
            <a:r>
              <a:rPr lang="en" sz="1200">
                <a:solidFill>
                  <a:srgbClr val="204667"/>
                </a:solidFill>
                <a:latin typeface="Inter Light"/>
                <a:ea typeface="Inter Light"/>
                <a:cs typeface="Inter Light"/>
                <a:sym typeface="Inter Light"/>
              </a:rPr>
              <a:t>.</a:t>
            </a:r>
            <a:endParaRPr sz="1200">
              <a:solidFill>
                <a:srgbClr val="204667"/>
              </a:solidFill>
              <a:latin typeface="Inter"/>
              <a:ea typeface="Inter"/>
              <a:cs typeface="Inter"/>
              <a:sym typeface="Inter"/>
            </a:endParaRPr>
          </a:p>
        </p:txBody>
      </p:sp>
      <p:pic>
        <p:nvPicPr>
          <p:cNvPr id="330" name="Google Shape;330;p60"/>
          <p:cNvPicPr preferRelativeResize="0"/>
          <p:nvPr/>
        </p:nvPicPr>
        <p:blipFill rotWithShape="1">
          <a:blip r:embed="rId4">
            <a:alphaModFix/>
          </a:blip>
          <a:srcRect l="11276" r="22074"/>
          <a:stretch/>
        </p:blipFill>
        <p:spPr>
          <a:xfrm>
            <a:off x="4553659" y="1907123"/>
            <a:ext cx="3038000" cy="3038000"/>
          </a:xfrm>
          <a:prstGeom prst="ellipse">
            <a:avLst/>
          </a:prstGeom>
          <a:noFill/>
          <a:ln w="38100" cap="flat" cmpd="sng">
            <a:solidFill>
              <a:srgbClr val="204667"/>
            </a:solidFill>
            <a:prstDash val="solid"/>
            <a:round/>
            <a:headEnd type="none" w="sm" len="sm"/>
            <a:tailEnd type="none" w="sm" len="sm"/>
          </a:ln>
        </p:spPr>
      </p:pic>
      <p:pic>
        <p:nvPicPr>
          <p:cNvPr id="331" name="Google Shape;331;p60"/>
          <p:cNvPicPr preferRelativeResize="0"/>
          <p:nvPr/>
        </p:nvPicPr>
        <p:blipFill rotWithShape="1">
          <a:blip r:embed="rId5">
            <a:alphaModFix/>
          </a:blip>
          <a:srcRect/>
          <a:stretch/>
        </p:blipFill>
        <p:spPr>
          <a:xfrm>
            <a:off x="4787259" y="1394900"/>
            <a:ext cx="622164" cy="622168"/>
          </a:xfrm>
          <a:prstGeom prst="rect">
            <a:avLst/>
          </a:prstGeom>
          <a:noFill/>
          <a:ln>
            <a:noFill/>
          </a:ln>
        </p:spPr>
      </p:pic>
      <p:pic>
        <p:nvPicPr>
          <p:cNvPr id="332" name="Google Shape;332;p60"/>
          <p:cNvPicPr preferRelativeResize="0"/>
          <p:nvPr/>
        </p:nvPicPr>
        <p:blipFill>
          <a:blip r:embed="rId6">
            <a:alphaModFix/>
          </a:blip>
          <a:stretch>
            <a:fillRect/>
          </a:stretch>
        </p:blipFill>
        <p:spPr>
          <a:xfrm>
            <a:off x="6830513" y="1450382"/>
            <a:ext cx="442003" cy="511223"/>
          </a:xfrm>
          <a:prstGeom prst="rect">
            <a:avLst/>
          </a:prstGeom>
          <a:noFill/>
          <a:ln>
            <a:noFill/>
          </a:ln>
        </p:spPr>
      </p:pic>
      <p:pic>
        <p:nvPicPr>
          <p:cNvPr id="333" name="Google Shape;333;p60"/>
          <p:cNvPicPr preferRelativeResize="0"/>
          <p:nvPr/>
        </p:nvPicPr>
        <p:blipFill rotWithShape="1">
          <a:blip r:embed="rId7">
            <a:alphaModFix/>
          </a:blip>
          <a:srcRect l="6769" r="6769"/>
          <a:stretch/>
        </p:blipFill>
        <p:spPr>
          <a:xfrm>
            <a:off x="7919184" y="3111949"/>
            <a:ext cx="442001" cy="511223"/>
          </a:xfrm>
          <a:prstGeom prst="rect">
            <a:avLst/>
          </a:prstGeom>
          <a:noFill/>
          <a:ln>
            <a:noFill/>
          </a:ln>
        </p:spPr>
      </p:pic>
      <p:pic>
        <p:nvPicPr>
          <p:cNvPr id="334" name="Google Shape;334;p60"/>
          <p:cNvPicPr preferRelativeResize="0"/>
          <p:nvPr/>
        </p:nvPicPr>
        <p:blipFill rotWithShape="1">
          <a:blip r:embed="rId8">
            <a:alphaModFix/>
          </a:blip>
          <a:srcRect/>
          <a:stretch/>
        </p:blipFill>
        <p:spPr>
          <a:xfrm>
            <a:off x="6795889" y="4831914"/>
            <a:ext cx="511227" cy="511225"/>
          </a:xfrm>
          <a:prstGeom prst="rect">
            <a:avLst/>
          </a:prstGeom>
          <a:noFill/>
          <a:ln>
            <a:noFill/>
          </a:ln>
        </p:spPr>
      </p:pic>
      <p:pic>
        <p:nvPicPr>
          <p:cNvPr id="335" name="Google Shape;335;p60"/>
          <p:cNvPicPr preferRelativeResize="0"/>
          <p:nvPr/>
        </p:nvPicPr>
        <p:blipFill>
          <a:blip r:embed="rId9">
            <a:alphaModFix/>
          </a:blip>
          <a:stretch>
            <a:fillRect/>
          </a:stretch>
        </p:blipFill>
        <p:spPr>
          <a:xfrm>
            <a:off x="4799552" y="4835266"/>
            <a:ext cx="606955" cy="606951"/>
          </a:xfrm>
          <a:prstGeom prst="rect">
            <a:avLst/>
          </a:prstGeom>
          <a:noFill/>
          <a:ln>
            <a:noFill/>
          </a:ln>
        </p:spPr>
      </p:pic>
      <p:pic>
        <p:nvPicPr>
          <p:cNvPr id="336" name="Google Shape;336;p60"/>
          <p:cNvPicPr preferRelativeResize="0"/>
          <p:nvPr/>
        </p:nvPicPr>
        <p:blipFill rotWithShape="1">
          <a:blip r:embed="rId10">
            <a:alphaModFix/>
          </a:blip>
          <a:srcRect/>
          <a:stretch/>
        </p:blipFill>
        <p:spPr>
          <a:xfrm>
            <a:off x="3759852" y="3075533"/>
            <a:ext cx="584025" cy="584028"/>
          </a:xfrm>
          <a:prstGeom prst="rect">
            <a:avLst/>
          </a:prstGeom>
          <a:noFill/>
          <a:ln>
            <a:noFill/>
          </a:ln>
        </p:spPr>
      </p:pic>
      <p:sp>
        <p:nvSpPr>
          <p:cNvPr id="337" name="Google Shape;337;p60"/>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solidFill>
                  <a:srgbClr val="204667"/>
                </a:solidFill>
              </a:rPr>
              <a:t>TimelyCare</a:t>
            </a:r>
            <a:r>
              <a:rPr lang="en" b="0">
                <a:solidFill>
                  <a:srgbClr val="204667"/>
                </a:solidFill>
              </a:rPr>
              <a:t> | Mental Health + Well-Being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3995933"/>
            <a:ext cx="7038000" cy="1392000"/>
          </a:xfrm>
          <a:prstGeom prst="rect">
            <a:avLst/>
          </a:prstGeom>
          <a:solidFill>
            <a:srgbClr val="31B0CD"/>
          </a:solidFill>
          <a:ln>
            <a:noFill/>
          </a:ln>
        </p:spPr>
        <p:txBody>
          <a:bodyPr spcFirstLastPara="1" wrap="square" lIns="121900" tIns="121900" rIns="121900" bIns="121900" anchor="ctr" anchorCtr="0">
            <a:noAutofit/>
          </a:bodyPr>
          <a:lstStyle/>
          <a:p>
            <a:endParaRPr sz="2400"/>
          </a:p>
        </p:txBody>
      </p:sp>
      <p:sp>
        <p:nvSpPr>
          <p:cNvPr id="55" name="Google Shape;55;p13"/>
          <p:cNvSpPr/>
          <p:nvPr/>
        </p:nvSpPr>
        <p:spPr>
          <a:xfrm>
            <a:off x="7503199" y="0"/>
            <a:ext cx="4688667" cy="5814334"/>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pic>
        <p:nvPicPr>
          <p:cNvPr id="56" name="Google Shape;56;p13"/>
          <p:cNvPicPr preferRelativeResize="0"/>
          <p:nvPr/>
        </p:nvPicPr>
        <p:blipFill>
          <a:blip r:embed="rId3">
            <a:alphaModFix/>
          </a:blip>
          <a:stretch>
            <a:fillRect/>
          </a:stretch>
        </p:blipFill>
        <p:spPr>
          <a:xfrm>
            <a:off x="7955467" y="947267"/>
            <a:ext cx="3318800" cy="1182867"/>
          </a:xfrm>
          <a:prstGeom prst="rect">
            <a:avLst/>
          </a:prstGeom>
          <a:noFill/>
          <a:ln>
            <a:noFill/>
          </a:ln>
        </p:spPr>
      </p:pic>
      <p:sp>
        <p:nvSpPr>
          <p:cNvPr id="57" name="Google Shape;57;p13"/>
          <p:cNvSpPr txBox="1"/>
          <p:nvPr/>
        </p:nvSpPr>
        <p:spPr>
          <a:xfrm>
            <a:off x="8465267" y="2314567"/>
            <a:ext cx="2299200" cy="943936"/>
          </a:xfrm>
          <a:prstGeom prst="rect">
            <a:avLst/>
          </a:prstGeom>
          <a:noFill/>
          <a:ln>
            <a:noFill/>
          </a:ln>
        </p:spPr>
        <p:txBody>
          <a:bodyPr spcFirstLastPara="1" wrap="square" lIns="121900" tIns="121900" rIns="121900" bIns="121900" anchor="t" anchorCtr="0">
            <a:spAutoFit/>
          </a:bodyPr>
          <a:lstStyle/>
          <a:p>
            <a:pPr algn="ctr"/>
            <a:r>
              <a:rPr lang="en" sz="2267">
                <a:solidFill>
                  <a:srgbClr val="31B0CD"/>
                </a:solidFill>
                <a:latin typeface="Inter Black"/>
                <a:ea typeface="Inter Black"/>
                <a:cs typeface="Inter Black"/>
                <a:sym typeface="Inter Black"/>
              </a:rPr>
              <a:t>SCAN TO DOWNLOAD</a:t>
            </a:r>
            <a:endParaRPr sz="2267">
              <a:solidFill>
                <a:srgbClr val="31B0CD"/>
              </a:solidFill>
              <a:latin typeface="Inter Black"/>
              <a:ea typeface="Inter Black"/>
              <a:cs typeface="Inter Black"/>
              <a:sym typeface="Inter Black"/>
            </a:endParaRPr>
          </a:p>
        </p:txBody>
      </p:sp>
      <p:sp>
        <p:nvSpPr>
          <p:cNvPr id="58" name="Google Shape;58;p13"/>
          <p:cNvSpPr txBox="1"/>
          <p:nvPr/>
        </p:nvSpPr>
        <p:spPr>
          <a:xfrm>
            <a:off x="540000" y="695967"/>
            <a:ext cx="5958000" cy="1518196"/>
          </a:xfrm>
          <a:prstGeom prst="rect">
            <a:avLst/>
          </a:prstGeom>
          <a:noFill/>
          <a:ln>
            <a:noFill/>
          </a:ln>
        </p:spPr>
        <p:txBody>
          <a:bodyPr spcFirstLastPara="1" wrap="square" lIns="121900" tIns="121900" rIns="121900" bIns="121900" anchor="t" anchorCtr="0">
            <a:spAutoFit/>
          </a:bodyPr>
          <a:lstStyle/>
          <a:p>
            <a:pPr algn="ctr"/>
            <a:r>
              <a:rPr lang="en" sz="4133" dirty="0">
                <a:solidFill>
                  <a:srgbClr val="204667"/>
                </a:solidFill>
                <a:latin typeface="Bitter Black"/>
                <a:ea typeface="Bitter Black"/>
                <a:cs typeface="Bitter Black"/>
                <a:sym typeface="Bitter Black"/>
              </a:rPr>
              <a:t>FREE 24/7 </a:t>
            </a:r>
            <a:r>
              <a:rPr lang="en-US" sz="4133" dirty="0">
                <a:solidFill>
                  <a:srgbClr val="204667"/>
                </a:solidFill>
                <a:latin typeface="Bitter Black"/>
                <a:ea typeface="Bitter Black"/>
                <a:cs typeface="Bitter Black"/>
                <a:sym typeface="Bitter Black"/>
              </a:rPr>
              <a:t>Virtual</a:t>
            </a:r>
            <a:r>
              <a:rPr lang="en" sz="4133" dirty="0">
                <a:solidFill>
                  <a:srgbClr val="204667"/>
                </a:solidFill>
                <a:latin typeface="Bitter Black"/>
                <a:ea typeface="Bitter Black"/>
                <a:cs typeface="Bitter Black"/>
                <a:sym typeface="Bitter Black"/>
              </a:rPr>
              <a:t> </a:t>
            </a:r>
            <a:r>
              <a:rPr lang="en-US" sz="4133" dirty="0">
                <a:solidFill>
                  <a:srgbClr val="204667"/>
                </a:solidFill>
                <a:latin typeface="Bitter Black"/>
                <a:ea typeface="Bitter Black"/>
                <a:cs typeface="Bitter Black"/>
                <a:sym typeface="Bitter Black"/>
              </a:rPr>
              <a:t>Mental </a:t>
            </a:r>
            <a:r>
              <a:rPr lang="en" sz="4133" dirty="0">
                <a:solidFill>
                  <a:srgbClr val="204667"/>
                </a:solidFill>
                <a:latin typeface="Bitter Black"/>
                <a:ea typeface="Bitter Black"/>
                <a:cs typeface="Bitter Black"/>
                <a:sym typeface="Bitter Black"/>
              </a:rPr>
              <a:t>H</a:t>
            </a:r>
            <a:r>
              <a:rPr lang="en-US" sz="4133" dirty="0" err="1">
                <a:solidFill>
                  <a:srgbClr val="204667"/>
                </a:solidFill>
                <a:latin typeface="Bitter Black"/>
                <a:ea typeface="Bitter Black"/>
                <a:cs typeface="Bitter Black"/>
                <a:sym typeface="Bitter Black"/>
              </a:rPr>
              <a:t>ealthcare</a:t>
            </a:r>
            <a:r>
              <a:rPr lang="en" sz="4133" dirty="0">
                <a:solidFill>
                  <a:srgbClr val="204667"/>
                </a:solidFill>
                <a:latin typeface="Bitter Black"/>
                <a:ea typeface="Bitter Black"/>
                <a:cs typeface="Bitter Black"/>
                <a:sym typeface="Bitter Black"/>
              </a:rPr>
              <a:t>!</a:t>
            </a:r>
            <a:endParaRPr sz="4133" dirty="0">
              <a:solidFill>
                <a:srgbClr val="204667"/>
              </a:solidFill>
              <a:latin typeface="Bitter Black"/>
              <a:ea typeface="Bitter Black"/>
              <a:cs typeface="Bitter Black"/>
              <a:sym typeface="Bitter Black"/>
            </a:endParaRPr>
          </a:p>
        </p:txBody>
      </p:sp>
      <p:sp>
        <p:nvSpPr>
          <p:cNvPr id="59" name="Google Shape;59;p13"/>
          <p:cNvSpPr txBox="1"/>
          <p:nvPr/>
        </p:nvSpPr>
        <p:spPr>
          <a:xfrm>
            <a:off x="1005200" y="2053068"/>
            <a:ext cx="4970000" cy="615513"/>
          </a:xfrm>
          <a:prstGeom prst="rect">
            <a:avLst/>
          </a:prstGeom>
          <a:noFill/>
          <a:ln>
            <a:noFill/>
          </a:ln>
        </p:spPr>
        <p:txBody>
          <a:bodyPr spcFirstLastPara="1" wrap="square" lIns="121900" tIns="121900" rIns="121900" bIns="121900" anchor="t" anchorCtr="0">
            <a:spAutoFit/>
          </a:bodyPr>
          <a:lstStyle/>
          <a:p>
            <a:pPr algn="ctr"/>
            <a:r>
              <a:rPr lang="en" sz="2400" b="1">
                <a:solidFill>
                  <a:srgbClr val="31B0CD"/>
                </a:solidFill>
                <a:latin typeface="Inter"/>
                <a:ea typeface="Inter"/>
                <a:cs typeface="Inter"/>
                <a:sym typeface="Inter"/>
              </a:rPr>
              <a:t>(Seriously, we really mean free.)</a:t>
            </a:r>
            <a:endParaRPr sz="2400" b="1">
              <a:solidFill>
                <a:srgbClr val="31B0CD"/>
              </a:solidFill>
              <a:latin typeface="Inter"/>
              <a:ea typeface="Inter"/>
              <a:cs typeface="Inter"/>
              <a:sym typeface="Inter"/>
            </a:endParaRPr>
          </a:p>
        </p:txBody>
      </p:sp>
      <p:sp>
        <p:nvSpPr>
          <p:cNvPr id="60" name="Google Shape;60;p13"/>
          <p:cNvSpPr txBox="1"/>
          <p:nvPr/>
        </p:nvSpPr>
        <p:spPr>
          <a:xfrm>
            <a:off x="1005200" y="2955867"/>
            <a:ext cx="4970000" cy="812490"/>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1600" b="1">
                <a:solidFill>
                  <a:srgbClr val="204667"/>
                </a:solidFill>
                <a:latin typeface="Inter"/>
                <a:ea typeface="Inter"/>
                <a:cs typeface="Inter"/>
                <a:sym typeface="Inter"/>
              </a:rPr>
              <a:t>First-year student tip #1:</a:t>
            </a:r>
            <a:endParaRPr sz="1600" b="1">
              <a:solidFill>
                <a:srgbClr val="204667"/>
              </a:solidFill>
              <a:latin typeface="Inter"/>
              <a:ea typeface="Inter"/>
              <a:cs typeface="Inter"/>
              <a:sym typeface="Inter"/>
            </a:endParaRPr>
          </a:p>
          <a:p>
            <a:pPr algn="ctr">
              <a:lnSpc>
                <a:spcPct val="115000"/>
              </a:lnSpc>
            </a:pPr>
            <a:r>
              <a:rPr lang="en" sz="1600">
                <a:solidFill>
                  <a:srgbClr val="204667"/>
                </a:solidFill>
                <a:latin typeface="Inter"/>
                <a:ea typeface="Inter"/>
                <a:cs typeface="Inter"/>
                <a:sym typeface="Inter"/>
              </a:rPr>
              <a:t>Download the </a:t>
            </a:r>
            <a:r>
              <a:rPr lang="en" sz="1600" b="1">
                <a:solidFill>
                  <a:srgbClr val="31B0CD"/>
                </a:solidFill>
                <a:latin typeface="Inter"/>
                <a:ea typeface="Inter"/>
                <a:cs typeface="Inter"/>
                <a:sym typeface="Inter"/>
              </a:rPr>
              <a:t>TimelyCare</a:t>
            </a:r>
            <a:r>
              <a:rPr lang="en" sz="1600">
                <a:solidFill>
                  <a:srgbClr val="204667"/>
                </a:solidFill>
                <a:latin typeface="Inter"/>
                <a:ea typeface="Inter"/>
                <a:cs typeface="Inter"/>
                <a:sym typeface="Inter"/>
              </a:rPr>
              <a:t> app!</a:t>
            </a:r>
            <a:endParaRPr sz="1600">
              <a:solidFill>
                <a:srgbClr val="204667"/>
              </a:solidFill>
              <a:latin typeface="Inter"/>
              <a:ea typeface="Inter"/>
              <a:cs typeface="Inter"/>
              <a:sym typeface="Inter"/>
            </a:endParaRPr>
          </a:p>
        </p:txBody>
      </p:sp>
      <p:sp>
        <p:nvSpPr>
          <p:cNvPr id="61" name="Google Shape;61;p13"/>
          <p:cNvSpPr txBox="1"/>
          <p:nvPr/>
        </p:nvSpPr>
        <p:spPr>
          <a:xfrm>
            <a:off x="710200" y="4214841"/>
            <a:ext cx="5560000" cy="1025048"/>
          </a:xfrm>
          <a:prstGeom prst="rect">
            <a:avLst/>
          </a:prstGeom>
          <a:noFill/>
          <a:ln>
            <a:noFill/>
          </a:ln>
        </p:spPr>
        <p:txBody>
          <a:bodyPr spcFirstLastPara="1" wrap="square" lIns="121900" tIns="121900" rIns="121900" bIns="121900" anchor="t" anchorCtr="0">
            <a:spAutoFit/>
          </a:bodyPr>
          <a:lstStyle/>
          <a:p>
            <a:pPr algn="ctr">
              <a:lnSpc>
                <a:spcPct val="115000"/>
              </a:lnSpc>
            </a:pPr>
            <a:r>
              <a:rPr lang="en" sz="1467" dirty="0">
                <a:solidFill>
                  <a:schemeClr val="lt1"/>
                </a:solidFill>
                <a:latin typeface="Inter"/>
                <a:ea typeface="Inter"/>
                <a:cs typeface="Inter"/>
                <a:sym typeface="Inter"/>
              </a:rPr>
              <a:t>TimelyCare offers </a:t>
            </a:r>
            <a:r>
              <a:rPr lang="en" sz="1467" b="1" dirty="0">
                <a:solidFill>
                  <a:schemeClr val="lt1"/>
                </a:solidFill>
                <a:latin typeface="Inter"/>
                <a:ea typeface="Inter"/>
                <a:cs typeface="Inter"/>
                <a:sym typeface="Inter"/>
              </a:rPr>
              <a:t>FREE</a:t>
            </a:r>
            <a:r>
              <a:rPr lang="en" sz="1467" dirty="0">
                <a:solidFill>
                  <a:schemeClr val="lt1"/>
                </a:solidFill>
                <a:latin typeface="Inter"/>
                <a:ea typeface="Inter"/>
                <a:cs typeface="Inter"/>
                <a:sym typeface="Inter"/>
              </a:rPr>
              <a:t> mental health services to students 24/7 from anywhere in the U.S. You read that right! </a:t>
            </a:r>
            <a:r>
              <a:rPr lang="en" sz="1467" b="1" dirty="0">
                <a:solidFill>
                  <a:schemeClr val="lt1"/>
                </a:solidFill>
                <a:latin typeface="Inter"/>
                <a:ea typeface="Inter"/>
                <a:cs typeface="Inter"/>
                <a:sym typeface="Inter"/>
              </a:rPr>
              <a:t>FREE.</a:t>
            </a:r>
            <a:r>
              <a:rPr lang="en" sz="1467" dirty="0">
                <a:solidFill>
                  <a:schemeClr val="lt1"/>
                </a:solidFill>
                <a:latin typeface="Inter"/>
                <a:ea typeface="Inter"/>
                <a:cs typeface="Inter"/>
                <a:sym typeface="Inter"/>
              </a:rPr>
              <a:t> No insurance needed. No catch.</a:t>
            </a:r>
            <a:endParaRPr sz="1467" dirty="0">
              <a:solidFill>
                <a:schemeClr val="lt1"/>
              </a:solidFill>
              <a:latin typeface="Inter"/>
              <a:ea typeface="Inter"/>
              <a:cs typeface="Inter"/>
              <a:sym typeface="Inter"/>
            </a:endParaRPr>
          </a:p>
        </p:txBody>
      </p:sp>
      <p:sp>
        <p:nvSpPr>
          <p:cNvPr id="62" name="Google Shape;62;p13"/>
          <p:cNvSpPr txBox="1"/>
          <p:nvPr/>
        </p:nvSpPr>
        <p:spPr>
          <a:xfrm>
            <a:off x="960800" y="5814334"/>
            <a:ext cx="5058800" cy="512857"/>
          </a:xfrm>
          <a:prstGeom prst="rect">
            <a:avLst/>
          </a:prstGeom>
          <a:noFill/>
          <a:ln>
            <a:noFill/>
          </a:ln>
        </p:spPr>
        <p:txBody>
          <a:bodyPr spcFirstLastPara="1" wrap="square" lIns="121900" tIns="121900" rIns="121900" bIns="121900" anchor="t" anchorCtr="0">
            <a:spAutoFit/>
          </a:bodyPr>
          <a:lstStyle/>
          <a:p>
            <a:pPr algn="ctr"/>
            <a:r>
              <a:rPr lang="en-US" sz="1733" b="1" dirty="0">
                <a:solidFill>
                  <a:srgbClr val="204667"/>
                </a:solidFill>
                <a:latin typeface="Inter"/>
                <a:ea typeface="Inter"/>
                <a:cs typeface="Inter"/>
                <a:sym typeface="Inter"/>
              </a:rPr>
              <a:t>https://ulife.gmu.edu/timely-care/</a:t>
            </a:r>
            <a:endParaRPr sz="1733" dirty="0">
              <a:solidFill>
                <a:srgbClr val="204667"/>
              </a:solidFill>
              <a:latin typeface="Inter"/>
              <a:ea typeface="Inter"/>
              <a:cs typeface="Inter"/>
              <a:sym typeface="Inter"/>
            </a:endParaRPr>
          </a:p>
        </p:txBody>
      </p:sp>
      <p:pic>
        <p:nvPicPr>
          <p:cNvPr id="63" name="Google Shape;63;p13"/>
          <p:cNvPicPr preferRelativeResize="0"/>
          <p:nvPr/>
        </p:nvPicPr>
        <p:blipFill>
          <a:blip r:embed="rId4">
            <a:alphaModFix/>
          </a:blip>
          <a:stretch>
            <a:fillRect/>
          </a:stretch>
        </p:blipFill>
        <p:spPr>
          <a:xfrm>
            <a:off x="9777534" y="5004584"/>
            <a:ext cx="1233933" cy="361533"/>
          </a:xfrm>
          <a:prstGeom prst="rect">
            <a:avLst/>
          </a:prstGeom>
          <a:noFill/>
          <a:ln>
            <a:noFill/>
          </a:ln>
        </p:spPr>
      </p:pic>
      <p:pic>
        <p:nvPicPr>
          <p:cNvPr id="64" name="Google Shape;64;p13"/>
          <p:cNvPicPr preferRelativeResize="0"/>
          <p:nvPr/>
        </p:nvPicPr>
        <p:blipFill>
          <a:blip r:embed="rId5">
            <a:alphaModFix/>
          </a:blip>
          <a:stretch>
            <a:fillRect/>
          </a:stretch>
        </p:blipFill>
        <p:spPr>
          <a:xfrm>
            <a:off x="8244633" y="4982765"/>
            <a:ext cx="1181267" cy="405169"/>
          </a:xfrm>
          <a:prstGeom prst="rect">
            <a:avLst/>
          </a:prstGeom>
          <a:noFill/>
          <a:ln>
            <a:noFill/>
          </a:ln>
        </p:spPr>
      </p:pic>
      <p:pic>
        <p:nvPicPr>
          <p:cNvPr id="65" name="Google Shape;65;p13"/>
          <p:cNvPicPr preferRelativeResize="0"/>
          <p:nvPr/>
        </p:nvPicPr>
        <p:blipFill rotWithShape="1">
          <a:blip r:embed="rId6">
            <a:alphaModFix/>
          </a:blip>
          <a:srcRect/>
          <a:stretch/>
        </p:blipFill>
        <p:spPr>
          <a:xfrm>
            <a:off x="9777534" y="3624601"/>
            <a:ext cx="1233932" cy="1233932"/>
          </a:xfrm>
          <a:prstGeom prst="rect">
            <a:avLst/>
          </a:prstGeom>
          <a:noFill/>
          <a:ln>
            <a:noFill/>
          </a:ln>
        </p:spPr>
      </p:pic>
      <p:pic>
        <p:nvPicPr>
          <p:cNvPr id="66" name="Google Shape;66;p13"/>
          <p:cNvPicPr preferRelativeResize="0"/>
          <p:nvPr/>
        </p:nvPicPr>
        <p:blipFill rotWithShape="1">
          <a:blip r:embed="rId7">
            <a:alphaModFix/>
          </a:blip>
          <a:srcRect/>
          <a:stretch/>
        </p:blipFill>
        <p:spPr>
          <a:xfrm>
            <a:off x="8218301" y="3624601"/>
            <a:ext cx="1233932" cy="12339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4"/>
          <p:cNvSpPr txBox="1">
            <a:spLocks noGrp="1"/>
          </p:cNvSpPr>
          <p:nvPr>
            <p:ph type="title"/>
          </p:nvPr>
        </p:nvSpPr>
        <p:spPr>
          <a:xfrm>
            <a:off x="415600" y="299000"/>
            <a:ext cx="11360800" cy="763600"/>
          </a:xfrm>
          <a:prstGeom prst="rect">
            <a:avLst/>
          </a:prstGeom>
        </p:spPr>
        <p:txBody>
          <a:bodyPr spcFirstLastPara="1" vert="horz" wrap="square" lIns="121900" tIns="121900" rIns="121900" bIns="121900" rtlCol="0" anchor="t" anchorCtr="0">
            <a:normAutofit fontScale="90000"/>
          </a:bodyPr>
          <a:lstStyle/>
          <a:p>
            <a:r>
              <a:rPr lang="en"/>
              <a:t>TimelyCare </a:t>
            </a:r>
            <a:r>
              <a:rPr lang="en" b="0"/>
              <a:t>| TalkNow</a:t>
            </a:r>
            <a:endParaRPr/>
          </a:p>
        </p:txBody>
      </p:sp>
      <p:sp>
        <p:nvSpPr>
          <p:cNvPr id="382" name="Google Shape;382;p64"/>
          <p:cNvSpPr txBox="1">
            <a:spLocks noGrp="1"/>
          </p:cNvSpPr>
          <p:nvPr>
            <p:ph type="body" idx="1"/>
          </p:nvPr>
        </p:nvSpPr>
        <p:spPr>
          <a:xfrm>
            <a:off x="5186667" y="2058158"/>
            <a:ext cx="6432904" cy="3495149"/>
          </a:xfrm>
          <a:prstGeom prst="rect">
            <a:avLst/>
          </a:prstGeom>
          <a:solidFill>
            <a:schemeClr val="lt1"/>
          </a:solidFill>
        </p:spPr>
        <p:txBody>
          <a:bodyPr spcFirstLastPara="1" vert="horz" wrap="square" lIns="121900" tIns="121900" rIns="121900" bIns="121900" rtlCol="0" anchor="t" anchorCtr="0">
            <a:normAutofit fontScale="92500"/>
          </a:bodyPr>
          <a:lstStyle/>
          <a:p>
            <a:pPr marL="731502" marR="365751" indent="-467348">
              <a:lnSpc>
                <a:spcPct val="100000"/>
              </a:lnSpc>
            </a:pPr>
            <a:r>
              <a:rPr lang="en" sz="1800" b="1" dirty="0"/>
              <a:t>On-demand </a:t>
            </a:r>
            <a:r>
              <a:rPr lang="en" sz="1800" dirty="0"/>
              <a:t>24/7, </a:t>
            </a:r>
            <a:r>
              <a:rPr lang="en" sz="1800" b="1" dirty="0"/>
              <a:t>mental and emotional</a:t>
            </a:r>
            <a:r>
              <a:rPr lang="en" sz="1800" dirty="0"/>
              <a:t> support, </a:t>
            </a:r>
            <a:r>
              <a:rPr lang="en" sz="1800" b="1" dirty="0"/>
              <a:t>health literacy guidance</a:t>
            </a:r>
            <a:r>
              <a:rPr lang="en" sz="1800" dirty="0"/>
              <a:t>, and </a:t>
            </a:r>
            <a:r>
              <a:rPr lang="en" sz="1800" b="1" dirty="0"/>
              <a:t>crisis management</a:t>
            </a:r>
            <a:r>
              <a:rPr lang="en" sz="1800" dirty="0"/>
              <a:t> by </a:t>
            </a:r>
            <a:r>
              <a:rPr lang="en" sz="1800" b="1" dirty="0"/>
              <a:t>masters-level</a:t>
            </a:r>
            <a:r>
              <a:rPr lang="en" sz="1800" dirty="0"/>
              <a:t> </a:t>
            </a:r>
            <a:r>
              <a:rPr lang="en" sz="1800" b="1" dirty="0"/>
              <a:t>behavioral health professionals.</a:t>
            </a:r>
            <a:endParaRPr sz="1800" b="1" dirty="0"/>
          </a:p>
          <a:p>
            <a:pPr marL="731502" marR="365751" indent="-467348">
              <a:lnSpc>
                <a:spcPct val="100000"/>
              </a:lnSpc>
              <a:spcBef>
                <a:spcPts val="533"/>
              </a:spcBef>
            </a:pPr>
            <a:r>
              <a:rPr lang="en" sz="1800" dirty="0"/>
              <a:t>Helps manage demand for counseling center services with virtual visits.</a:t>
            </a:r>
            <a:endParaRPr sz="1800" dirty="0"/>
          </a:p>
          <a:p>
            <a:pPr marL="731502" marR="365751" indent="-467348">
              <a:lnSpc>
                <a:spcPct val="100000"/>
              </a:lnSpc>
              <a:spcBef>
                <a:spcPts val="533"/>
              </a:spcBef>
            </a:pPr>
            <a:r>
              <a:rPr lang="en" sz="1800" dirty="0"/>
              <a:t>Patient records can be shared back to the counseling center.</a:t>
            </a:r>
            <a:endParaRPr sz="1800" dirty="0"/>
          </a:p>
          <a:p>
            <a:pPr marL="731502" marR="365751" indent="-467348">
              <a:lnSpc>
                <a:spcPct val="100000"/>
              </a:lnSpc>
              <a:spcBef>
                <a:spcPts val="533"/>
              </a:spcBef>
            </a:pPr>
            <a:r>
              <a:rPr lang="en" sz="1800" dirty="0"/>
              <a:t>Care navigators support care progression and referrals.</a:t>
            </a:r>
            <a:endParaRPr sz="1800" dirty="0"/>
          </a:p>
          <a:p>
            <a:pPr marL="731502" marR="365751" indent="-467348">
              <a:lnSpc>
                <a:spcPct val="100000"/>
              </a:lnSpc>
              <a:spcBef>
                <a:spcPts val="533"/>
              </a:spcBef>
              <a:spcAft>
                <a:spcPts val="533"/>
              </a:spcAft>
            </a:pPr>
            <a:r>
              <a:rPr lang="en" sz="1800" dirty="0"/>
              <a:t>Support is currently available in less than five minutes with the first available provider.</a:t>
            </a:r>
            <a:endParaRPr sz="1800" dirty="0"/>
          </a:p>
        </p:txBody>
      </p:sp>
      <p:sp>
        <p:nvSpPr>
          <p:cNvPr id="383" name="Google Shape;383;p64"/>
          <p:cNvSpPr txBox="1"/>
          <p:nvPr/>
        </p:nvSpPr>
        <p:spPr>
          <a:xfrm>
            <a:off x="5186667" y="1091267"/>
            <a:ext cx="6432904" cy="966891"/>
          </a:xfrm>
          <a:prstGeom prst="rect">
            <a:avLst/>
          </a:prstGeom>
          <a:noFill/>
          <a:ln>
            <a:noFill/>
          </a:ln>
        </p:spPr>
        <p:txBody>
          <a:bodyPr spcFirstLastPara="1" wrap="square" lIns="121900" tIns="121900" rIns="121900" bIns="121900" anchor="t" anchorCtr="0">
            <a:spAutoFit/>
          </a:bodyPr>
          <a:lstStyle/>
          <a:p>
            <a:pPr>
              <a:lnSpc>
                <a:spcPct val="150000"/>
              </a:lnSpc>
              <a:spcAft>
                <a:spcPts val="1333"/>
              </a:spcAft>
            </a:pPr>
            <a:r>
              <a:rPr lang="en" sz="2400" b="1" dirty="0">
                <a:solidFill>
                  <a:schemeClr val="dk1"/>
                </a:solidFill>
                <a:latin typeface="Inter"/>
                <a:ea typeface="Inter"/>
                <a:cs typeface="Inter"/>
                <a:sym typeface="Inter"/>
              </a:rPr>
              <a:t>Emotional Support When Students Need It</a:t>
            </a:r>
            <a:endParaRPr sz="2400" dirty="0"/>
          </a:p>
        </p:txBody>
      </p:sp>
      <p:pic>
        <p:nvPicPr>
          <p:cNvPr id="384" name="Google Shape;384;p64"/>
          <p:cNvPicPr preferRelativeResize="0"/>
          <p:nvPr/>
        </p:nvPicPr>
        <p:blipFill rotWithShape="1">
          <a:blip r:embed="rId3">
            <a:alphaModFix/>
          </a:blip>
          <a:srcRect l="16931" r="16931"/>
          <a:stretch/>
        </p:blipFill>
        <p:spPr>
          <a:xfrm>
            <a:off x="856052" y="1749133"/>
            <a:ext cx="3136000" cy="3156400"/>
          </a:xfrm>
          <a:prstGeom prst="ellipse">
            <a:avLst/>
          </a:prstGeom>
          <a:noFill/>
          <a:ln w="38100"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5"/>
          <p:cNvSpPr txBox="1">
            <a:spLocks noGrp="1"/>
          </p:cNvSpPr>
          <p:nvPr>
            <p:ph type="sldNum" idx="12"/>
          </p:nvPr>
        </p:nvSpPr>
        <p:spPr>
          <a:xfrm>
            <a:off x="11296611" y="6117589"/>
            <a:ext cx="731600" cy="524800"/>
          </a:xfrm>
          <a:prstGeom prst="rect">
            <a:avLst/>
          </a:prstGeom>
        </p:spPr>
        <p:txBody>
          <a:bodyPr spcFirstLastPara="1" wrap="square" lIns="121900" tIns="121900" rIns="121900" bIns="121900" anchor="ctr" anchorCtr="0">
            <a:normAutofit/>
          </a:bodyPr>
          <a:lstStyle/>
          <a:p>
            <a:pPr algn="r"/>
            <a:fld id="{00000000-1234-1234-1234-123412341234}" type="slidenum">
              <a:rPr lang="en"/>
              <a:pPr algn="r"/>
              <a:t>4</a:t>
            </a:fld>
            <a:endParaRPr/>
          </a:p>
        </p:txBody>
      </p:sp>
      <p:pic>
        <p:nvPicPr>
          <p:cNvPr id="390" name="Google Shape;390;p65"/>
          <p:cNvPicPr preferRelativeResize="0"/>
          <p:nvPr/>
        </p:nvPicPr>
        <p:blipFill rotWithShape="1">
          <a:blip r:embed="rId3">
            <a:alphaModFix/>
          </a:blip>
          <a:srcRect l="25032" t="21587" r="23032"/>
          <a:stretch/>
        </p:blipFill>
        <p:spPr>
          <a:xfrm>
            <a:off x="874703" y="1850800"/>
            <a:ext cx="3136000" cy="3156400"/>
          </a:xfrm>
          <a:prstGeom prst="ellipse">
            <a:avLst/>
          </a:prstGeom>
          <a:noFill/>
          <a:ln>
            <a:noFill/>
          </a:ln>
        </p:spPr>
      </p:pic>
      <p:sp>
        <p:nvSpPr>
          <p:cNvPr id="391" name="Google Shape;391;p65"/>
          <p:cNvSpPr txBox="1">
            <a:spLocks noGrp="1"/>
          </p:cNvSpPr>
          <p:nvPr>
            <p:ph type="body" idx="1"/>
          </p:nvPr>
        </p:nvSpPr>
        <p:spPr>
          <a:xfrm>
            <a:off x="5227267" y="1383967"/>
            <a:ext cx="6730000" cy="4500800"/>
          </a:xfrm>
          <a:prstGeom prst="rect">
            <a:avLst/>
          </a:prstGeom>
        </p:spPr>
        <p:txBody>
          <a:bodyPr spcFirstLastPara="1" vert="horz" wrap="square" lIns="121900" tIns="121900" rIns="121900" bIns="121900" rtlCol="0" anchor="t" anchorCtr="0">
            <a:normAutofit/>
          </a:bodyPr>
          <a:lstStyle/>
          <a:p>
            <a:pPr marL="0" indent="0">
              <a:lnSpc>
                <a:spcPct val="115000"/>
              </a:lnSpc>
              <a:buNone/>
            </a:pPr>
            <a:r>
              <a:rPr lang="en" sz="1867" b="1" dirty="0"/>
              <a:t>Counseling Services that Fit Student Schedules</a:t>
            </a:r>
            <a:endParaRPr sz="1867" b="1" dirty="0"/>
          </a:p>
          <a:p>
            <a:pPr indent="-397923">
              <a:lnSpc>
                <a:spcPct val="100000"/>
              </a:lnSpc>
              <a:spcBef>
                <a:spcPts val="1333"/>
              </a:spcBef>
              <a:buSzPts val="1100"/>
            </a:pPr>
            <a:r>
              <a:rPr lang="en" sz="1800" dirty="0"/>
              <a:t>Access to licensed counselors in the state in which the student is located. </a:t>
            </a:r>
            <a:endParaRPr sz="1800" dirty="0"/>
          </a:p>
          <a:p>
            <a:pPr indent="-397923">
              <a:lnSpc>
                <a:spcPct val="100000"/>
              </a:lnSpc>
              <a:spcBef>
                <a:spcPts val="533"/>
              </a:spcBef>
              <a:buSzPts val="1100"/>
            </a:pPr>
            <a:r>
              <a:rPr lang="en" sz="1800" dirty="0"/>
              <a:t>Students select the day and time that fits best with their schedules, along with their providers of choice. </a:t>
            </a:r>
            <a:endParaRPr sz="1800" dirty="0"/>
          </a:p>
          <a:p>
            <a:pPr indent="-397923">
              <a:lnSpc>
                <a:spcPct val="100000"/>
              </a:lnSpc>
              <a:spcBef>
                <a:spcPts val="533"/>
              </a:spcBef>
              <a:buSzPts val="1100"/>
            </a:pPr>
            <a:r>
              <a:rPr lang="en" sz="1800" dirty="0"/>
              <a:t>Helps manage demand for counseling center services with virtual visits.</a:t>
            </a:r>
            <a:endParaRPr sz="1800" dirty="0"/>
          </a:p>
          <a:p>
            <a:pPr indent="-397923">
              <a:lnSpc>
                <a:spcPct val="100000"/>
              </a:lnSpc>
              <a:spcBef>
                <a:spcPts val="533"/>
              </a:spcBef>
              <a:buSzPts val="1100"/>
            </a:pPr>
            <a:r>
              <a:rPr lang="en" sz="1800" dirty="0"/>
              <a:t>Provides support for a variety of issues, including critical situations.</a:t>
            </a:r>
            <a:endParaRPr sz="1800" dirty="0"/>
          </a:p>
          <a:p>
            <a:pPr indent="-397923">
              <a:lnSpc>
                <a:spcPct val="100000"/>
              </a:lnSpc>
              <a:spcBef>
                <a:spcPts val="533"/>
              </a:spcBef>
              <a:buSzPts val="1100"/>
            </a:pPr>
            <a:r>
              <a:rPr lang="en" sz="1800" dirty="0"/>
              <a:t>Patient records can be shared back to counseling center.</a:t>
            </a:r>
            <a:endParaRPr sz="1800" dirty="0"/>
          </a:p>
          <a:p>
            <a:pPr indent="-397923">
              <a:lnSpc>
                <a:spcPct val="100000"/>
              </a:lnSpc>
              <a:spcBef>
                <a:spcPts val="533"/>
              </a:spcBef>
              <a:spcAft>
                <a:spcPts val="533"/>
              </a:spcAft>
              <a:buSzPts val="1100"/>
            </a:pPr>
            <a:r>
              <a:rPr lang="en" sz="1800" dirty="0"/>
              <a:t>Students have 12 appointments per academic year.</a:t>
            </a:r>
            <a:endParaRPr sz="1800" dirty="0"/>
          </a:p>
        </p:txBody>
      </p:sp>
      <p:sp>
        <p:nvSpPr>
          <p:cNvPr id="392" name="Google Shape;392;p65"/>
          <p:cNvSpPr txBox="1">
            <a:spLocks noGrp="1"/>
          </p:cNvSpPr>
          <p:nvPr>
            <p:ph type="title"/>
          </p:nvPr>
        </p:nvSpPr>
        <p:spPr>
          <a:xfrm>
            <a:off x="415600" y="299000"/>
            <a:ext cx="11360800" cy="763600"/>
          </a:xfrm>
          <a:prstGeom prst="rect">
            <a:avLst/>
          </a:prstGeom>
        </p:spPr>
        <p:txBody>
          <a:bodyPr spcFirstLastPara="1" vert="horz" wrap="square" lIns="121900" tIns="121900" rIns="121900" bIns="121900" rtlCol="0" anchor="t" anchorCtr="0">
            <a:normAutofit fontScale="90000"/>
          </a:bodyPr>
          <a:lstStyle/>
          <a:p>
            <a:r>
              <a:rPr lang="en"/>
              <a:t>TimelyCare</a:t>
            </a:r>
            <a:r>
              <a:rPr lang="en" b="0"/>
              <a:t> | Scheduled Counseling</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6"/>
          <p:cNvSpPr txBox="1">
            <a:spLocks noGrp="1"/>
          </p:cNvSpPr>
          <p:nvPr>
            <p:ph type="sldNum" idx="12"/>
          </p:nvPr>
        </p:nvSpPr>
        <p:spPr>
          <a:xfrm>
            <a:off x="11296611" y="6117589"/>
            <a:ext cx="731600" cy="524800"/>
          </a:xfrm>
          <a:prstGeom prst="rect">
            <a:avLst/>
          </a:prstGeom>
        </p:spPr>
        <p:txBody>
          <a:bodyPr spcFirstLastPara="1" wrap="square" lIns="121900" tIns="121900" rIns="121900" bIns="121900" anchor="ctr" anchorCtr="0">
            <a:normAutofit/>
          </a:bodyPr>
          <a:lstStyle/>
          <a:p>
            <a:pPr algn="r"/>
            <a:fld id="{00000000-1234-1234-1234-123412341234}" type="slidenum">
              <a:rPr lang="en"/>
              <a:pPr algn="r"/>
              <a:t>5</a:t>
            </a:fld>
            <a:endParaRPr/>
          </a:p>
        </p:txBody>
      </p:sp>
      <p:sp>
        <p:nvSpPr>
          <p:cNvPr id="398" name="Google Shape;398;p66"/>
          <p:cNvSpPr txBox="1">
            <a:spLocks noGrp="1"/>
          </p:cNvSpPr>
          <p:nvPr>
            <p:ph type="body" idx="1"/>
          </p:nvPr>
        </p:nvSpPr>
        <p:spPr>
          <a:xfrm>
            <a:off x="4906537" y="1383967"/>
            <a:ext cx="7050730" cy="4500800"/>
          </a:xfrm>
          <a:prstGeom prst="rect">
            <a:avLst/>
          </a:prstGeom>
        </p:spPr>
        <p:txBody>
          <a:bodyPr spcFirstLastPara="1" vert="horz" wrap="square" lIns="121900" tIns="121900" rIns="121900" bIns="121900" rtlCol="0" anchor="t" anchorCtr="0">
            <a:normAutofit fontScale="92500" lnSpcReduction="10000"/>
          </a:bodyPr>
          <a:lstStyle/>
          <a:p>
            <a:pPr marL="0" indent="0">
              <a:lnSpc>
                <a:spcPct val="115000"/>
              </a:lnSpc>
              <a:buNone/>
            </a:pPr>
            <a:r>
              <a:rPr lang="en" sz="1900" b="1" dirty="0"/>
              <a:t>Advanced Mental Health Support for Students </a:t>
            </a:r>
            <a:endParaRPr sz="1900" dirty="0"/>
          </a:p>
          <a:p>
            <a:pPr indent="-397923">
              <a:lnSpc>
                <a:spcPct val="100000"/>
              </a:lnSpc>
              <a:spcBef>
                <a:spcPts val="1333"/>
              </a:spcBef>
              <a:buSzPts val="1100"/>
            </a:pPr>
            <a:r>
              <a:rPr lang="en" sz="1900" dirty="0"/>
              <a:t>Treatment is limited to non-controlled substances.</a:t>
            </a:r>
            <a:endParaRPr sz="1900" dirty="0"/>
          </a:p>
          <a:p>
            <a:pPr indent="-397923">
              <a:lnSpc>
                <a:spcPct val="100000"/>
              </a:lnSpc>
              <a:spcBef>
                <a:spcPts val="533"/>
              </a:spcBef>
              <a:buSzPts val="1100"/>
            </a:pPr>
            <a:r>
              <a:rPr lang="en" sz="1900" dirty="0"/>
              <a:t>This includes most chronic mental health medications including SSRIs and mood enhancers.</a:t>
            </a:r>
            <a:endParaRPr sz="1900" dirty="0"/>
          </a:p>
          <a:p>
            <a:pPr indent="-397923">
              <a:lnSpc>
                <a:spcPct val="100000"/>
              </a:lnSpc>
              <a:spcBef>
                <a:spcPts val="533"/>
              </a:spcBef>
              <a:buSzPts val="1100"/>
            </a:pPr>
            <a:r>
              <a:rPr lang="en" sz="1900" dirty="0"/>
              <a:t>If controlled substances are required, like ADHD meds or benzodiazepines, we add to treatment recommendations, which can then be prescribed by an on-site DEA registered provider.</a:t>
            </a:r>
            <a:endParaRPr sz="1900" dirty="0"/>
          </a:p>
          <a:p>
            <a:pPr indent="-397923">
              <a:lnSpc>
                <a:spcPct val="100000"/>
              </a:lnSpc>
              <a:spcBef>
                <a:spcPts val="533"/>
              </a:spcBef>
              <a:buSzPts val="1100"/>
            </a:pPr>
            <a:r>
              <a:rPr lang="en" sz="1900" dirty="0"/>
              <a:t>Patient records can be shared back to counseling center.</a:t>
            </a:r>
            <a:endParaRPr sz="1900" dirty="0"/>
          </a:p>
          <a:p>
            <a:pPr indent="-397923">
              <a:lnSpc>
                <a:spcPct val="100000"/>
              </a:lnSpc>
              <a:spcBef>
                <a:spcPts val="533"/>
              </a:spcBef>
              <a:buSzPts val="1100"/>
            </a:pPr>
            <a:r>
              <a:rPr lang="en" sz="1900" dirty="0"/>
              <a:t>Annual block of free visits equal to a percentage of the student population.</a:t>
            </a:r>
            <a:endParaRPr sz="1900" dirty="0"/>
          </a:p>
          <a:p>
            <a:pPr indent="-397923">
              <a:lnSpc>
                <a:spcPct val="100000"/>
              </a:lnSpc>
              <a:spcBef>
                <a:spcPts val="533"/>
              </a:spcBef>
              <a:buSzPts val="1100"/>
            </a:pPr>
            <a:r>
              <a:rPr lang="en" sz="1900" dirty="0"/>
              <a:t>Campus counseling center controls which students receive no-cost psychiatry services (via access code).</a:t>
            </a:r>
            <a:endParaRPr sz="1900" dirty="0"/>
          </a:p>
          <a:p>
            <a:pPr indent="-397923">
              <a:lnSpc>
                <a:spcPct val="100000"/>
              </a:lnSpc>
              <a:spcBef>
                <a:spcPts val="533"/>
              </a:spcBef>
              <a:spcAft>
                <a:spcPts val="533"/>
              </a:spcAft>
              <a:buSzPts val="1100"/>
            </a:pPr>
            <a:r>
              <a:rPr lang="en" sz="1900" dirty="0"/>
              <a:t>Pool of visits equivalent to 4% of eligible student population.</a:t>
            </a:r>
            <a:endParaRPr sz="1900" dirty="0"/>
          </a:p>
        </p:txBody>
      </p:sp>
      <p:pic>
        <p:nvPicPr>
          <p:cNvPr id="399" name="Google Shape;399;p66"/>
          <p:cNvPicPr preferRelativeResize="0"/>
          <p:nvPr/>
        </p:nvPicPr>
        <p:blipFill rotWithShape="1">
          <a:blip r:embed="rId3">
            <a:alphaModFix/>
          </a:blip>
          <a:srcRect l="20766" t="5744" r="23619" b="10398"/>
          <a:stretch/>
        </p:blipFill>
        <p:spPr>
          <a:xfrm>
            <a:off x="865200" y="1782033"/>
            <a:ext cx="3124800" cy="3156400"/>
          </a:xfrm>
          <a:prstGeom prst="ellipse">
            <a:avLst/>
          </a:prstGeom>
          <a:noFill/>
          <a:ln>
            <a:noFill/>
          </a:ln>
        </p:spPr>
      </p:pic>
      <p:sp>
        <p:nvSpPr>
          <p:cNvPr id="400" name="Google Shape;400;p66"/>
          <p:cNvSpPr txBox="1">
            <a:spLocks noGrp="1"/>
          </p:cNvSpPr>
          <p:nvPr>
            <p:ph type="title"/>
          </p:nvPr>
        </p:nvSpPr>
        <p:spPr>
          <a:xfrm>
            <a:off x="415600" y="299000"/>
            <a:ext cx="11360800" cy="763600"/>
          </a:xfrm>
          <a:prstGeom prst="rect">
            <a:avLst/>
          </a:prstGeom>
        </p:spPr>
        <p:txBody>
          <a:bodyPr spcFirstLastPara="1" vert="horz" wrap="square" lIns="121900" tIns="121900" rIns="121900" bIns="121900" rtlCol="0" anchor="t" anchorCtr="0">
            <a:normAutofit fontScale="90000"/>
          </a:bodyPr>
          <a:lstStyle/>
          <a:p>
            <a:r>
              <a:rPr lang="en"/>
              <a:t>TimelyCare </a:t>
            </a:r>
            <a:r>
              <a:rPr lang="en" b="0"/>
              <a:t>| Psychiatry</a:t>
            </a:r>
            <a:endParaRPr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7"/>
          <p:cNvSpPr txBox="1">
            <a:spLocks noGrp="1"/>
          </p:cNvSpPr>
          <p:nvPr>
            <p:ph type="body" idx="1"/>
          </p:nvPr>
        </p:nvSpPr>
        <p:spPr>
          <a:xfrm>
            <a:off x="4750420" y="1136072"/>
            <a:ext cx="7206847" cy="4500800"/>
          </a:xfrm>
          <a:prstGeom prst="rect">
            <a:avLst/>
          </a:prstGeom>
        </p:spPr>
        <p:txBody>
          <a:bodyPr spcFirstLastPara="1" vert="horz" wrap="square" lIns="121900" tIns="121900" rIns="121900" bIns="121900" rtlCol="0" anchor="t" anchorCtr="0">
            <a:normAutofit/>
          </a:bodyPr>
          <a:lstStyle/>
          <a:p>
            <a:pPr marL="0" indent="0">
              <a:lnSpc>
                <a:spcPct val="100000"/>
              </a:lnSpc>
              <a:buNone/>
            </a:pPr>
            <a:r>
              <a:rPr lang="en" sz="1800" b="1" dirty="0"/>
              <a:t>Health Strategies and Guidance for Students </a:t>
            </a:r>
            <a:endParaRPr sz="1800" b="1" dirty="0"/>
          </a:p>
          <a:p>
            <a:pPr indent="-397923">
              <a:lnSpc>
                <a:spcPct val="100000"/>
              </a:lnSpc>
              <a:spcBef>
                <a:spcPts val="1333"/>
              </a:spcBef>
              <a:buSzPts val="1100"/>
            </a:pPr>
            <a:r>
              <a:rPr lang="en" sz="1800" dirty="0"/>
              <a:t>Unlimited virtual visits can be scheduled with a health coach. </a:t>
            </a:r>
            <a:endParaRPr sz="1800" dirty="0"/>
          </a:p>
          <a:p>
            <a:pPr indent="-397923">
              <a:lnSpc>
                <a:spcPct val="100000"/>
              </a:lnSpc>
              <a:spcBef>
                <a:spcPts val="533"/>
              </a:spcBef>
              <a:buSzPts val="1100"/>
            </a:pPr>
            <a:r>
              <a:rPr lang="en" sz="1800" dirty="0"/>
              <a:t>Empowers students to adopt new, healthier lifestyle behaviors.</a:t>
            </a:r>
            <a:endParaRPr sz="1800" dirty="0"/>
          </a:p>
          <a:p>
            <a:pPr indent="-397923">
              <a:lnSpc>
                <a:spcPct val="100000"/>
              </a:lnSpc>
              <a:spcBef>
                <a:spcPts val="533"/>
              </a:spcBef>
              <a:buSzPts val="1100"/>
            </a:pPr>
            <a:r>
              <a:rPr lang="en" sz="1800" dirty="0"/>
              <a:t>Helps prevent chronic diseases by making healthier choices.</a:t>
            </a:r>
            <a:endParaRPr sz="1800" dirty="0"/>
          </a:p>
          <a:p>
            <a:pPr indent="-397923">
              <a:lnSpc>
                <a:spcPct val="100000"/>
              </a:lnSpc>
              <a:spcBef>
                <a:spcPts val="533"/>
              </a:spcBef>
              <a:buSzPts val="1100"/>
            </a:pPr>
            <a:r>
              <a:rPr lang="en" sz="1800" dirty="0"/>
              <a:t>Refers students to additional support through team based care model.</a:t>
            </a:r>
            <a:endParaRPr sz="1800" dirty="0"/>
          </a:p>
          <a:p>
            <a:pPr marL="0" indent="0">
              <a:lnSpc>
                <a:spcPct val="100000"/>
              </a:lnSpc>
              <a:spcBef>
                <a:spcPts val="533"/>
              </a:spcBef>
              <a:spcAft>
                <a:spcPts val="1333"/>
              </a:spcAft>
              <a:buNone/>
            </a:pPr>
            <a:r>
              <a:rPr lang="en" sz="1800" b="1" dirty="0"/>
              <a:t>Health Coaching Examples</a:t>
            </a:r>
            <a:endParaRPr sz="1800" dirty="0"/>
          </a:p>
        </p:txBody>
      </p:sp>
      <p:sp>
        <p:nvSpPr>
          <p:cNvPr id="406" name="Google Shape;406;p67"/>
          <p:cNvSpPr txBox="1">
            <a:spLocks noGrp="1"/>
          </p:cNvSpPr>
          <p:nvPr>
            <p:ph type="sldNum" idx="12"/>
          </p:nvPr>
        </p:nvSpPr>
        <p:spPr>
          <a:xfrm>
            <a:off x="11296611" y="6117589"/>
            <a:ext cx="731600" cy="524800"/>
          </a:xfrm>
          <a:prstGeom prst="rect">
            <a:avLst/>
          </a:prstGeom>
        </p:spPr>
        <p:txBody>
          <a:bodyPr spcFirstLastPara="1" wrap="square" lIns="121900" tIns="121900" rIns="121900" bIns="121900" anchor="ctr" anchorCtr="0">
            <a:normAutofit/>
          </a:bodyPr>
          <a:lstStyle/>
          <a:p>
            <a:pPr algn="r"/>
            <a:fld id="{00000000-1234-1234-1234-123412341234}" type="slidenum">
              <a:rPr lang="en"/>
              <a:pPr algn="r"/>
              <a:t>6</a:t>
            </a:fld>
            <a:endParaRPr/>
          </a:p>
        </p:txBody>
      </p:sp>
      <p:pic>
        <p:nvPicPr>
          <p:cNvPr id="407" name="Google Shape;407;p67"/>
          <p:cNvPicPr preferRelativeResize="0"/>
          <p:nvPr/>
        </p:nvPicPr>
        <p:blipFill rotWithShape="1">
          <a:blip r:embed="rId3">
            <a:alphaModFix/>
          </a:blip>
          <a:srcRect l="48560" t="15162" r="13344" b="27316"/>
          <a:stretch/>
        </p:blipFill>
        <p:spPr>
          <a:xfrm>
            <a:off x="876436" y="1850800"/>
            <a:ext cx="3136000" cy="3156400"/>
          </a:xfrm>
          <a:prstGeom prst="ellipse">
            <a:avLst/>
          </a:prstGeom>
          <a:noFill/>
          <a:ln>
            <a:noFill/>
          </a:ln>
        </p:spPr>
      </p:pic>
      <p:sp>
        <p:nvSpPr>
          <p:cNvPr id="408" name="Google Shape;408;p67"/>
          <p:cNvSpPr txBox="1"/>
          <p:nvPr/>
        </p:nvSpPr>
        <p:spPr>
          <a:xfrm>
            <a:off x="4951141" y="3758568"/>
            <a:ext cx="4000000" cy="1951776"/>
          </a:xfrm>
          <a:prstGeom prst="rect">
            <a:avLst/>
          </a:prstGeom>
          <a:noFill/>
          <a:ln>
            <a:noFill/>
          </a:ln>
        </p:spPr>
        <p:txBody>
          <a:bodyPr spcFirstLastPara="1" wrap="square" lIns="121900" tIns="121900" rIns="121900" bIns="121900" anchor="t" anchorCtr="0">
            <a:spAutoFit/>
          </a:bodyPr>
          <a:lstStyle/>
          <a:p>
            <a:pPr marL="609585" indent="-397923">
              <a:buClr>
                <a:schemeClr val="dk1"/>
              </a:buClr>
              <a:buSzPts val="1100"/>
              <a:buFont typeface="Inter"/>
              <a:buChar char="●"/>
            </a:pPr>
            <a:r>
              <a:rPr lang="en" dirty="0">
                <a:solidFill>
                  <a:schemeClr val="dk1"/>
                </a:solidFill>
                <a:latin typeface="Inter"/>
                <a:ea typeface="Inter"/>
                <a:cs typeface="Inter"/>
                <a:sym typeface="Inter"/>
              </a:rPr>
              <a:t>Exercise</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Weight management</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Nutrition</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Healthy eating behaviors</a:t>
            </a:r>
            <a:endParaRPr dirty="0">
              <a:solidFill>
                <a:schemeClr val="dk1"/>
              </a:solidFill>
              <a:latin typeface="Inter"/>
              <a:ea typeface="Inter"/>
              <a:cs typeface="Inter"/>
              <a:sym typeface="Inter"/>
            </a:endParaRPr>
          </a:p>
          <a:p>
            <a:pPr marL="609585" indent="-397923">
              <a:spcBef>
                <a:spcPts val="533"/>
              </a:spcBef>
              <a:spcAft>
                <a:spcPts val="533"/>
              </a:spcAft>
              <a:buClr>
                <a:schemeClr val="dk1"/>
              </a:buClr>
              <a:buSzPts val="1100"/>
              <a:buFont typeface="Inter"/>
              <a:buChar char="●"/>
            </a:pPr>
            <a:r>
              <a:rPr lang="en" dirty="0">
                <a:solidFill>
                  <a:schemeClr val="dk1"/>
                </a:solidFill>
                <a:latin typeface="Inter"/>
                <a:ea typeface="Inter"/>
                <a:cs typeface="Inter"/>
                <a:sym typeface="Inter"/>
              </a:rPr>
              <a:t>Stress management</a:t>
            </a:r>
            <a:endParaRPr dirty="0">
              <a:solidFill>
                <a:schemeClr val="dk1"/>
              </a:solidFill>
              <a:latin typeface="Inter"/>
              <a:ea typeface="Inter"/>
              <a:cs typeface="Inter"/>
              <a:sym typeface="Inter"/>
            </a:endParaRPr>
          </a:p>
        </p:txBody>
      </p:sp>
      <p:sp>
        <p:nvSpPr>
          <p:cNvPr id="409" name="Google Shape;409;p67"/>
          <p:cNvSpPr txBox="1"/>
          <p:nvPr/>
        </p:nvSpPr>
        <p:spPr>
          <a:xfrm>
            <a:off x="8687579" y="3770152"/>
            <a:ext cx="4000000" cy="1951776"/>
          </a:xfrm>
          <a:prstGeom prst="rect">
            <a:avLst/>
          </a:prstGeom>
          <a:noFill/>
          <a:ln>
            <a:noFill/>
          </a:ln>
        </p:spPr>
        <p:txBody>
          <a:bodyPr spcFirstLastPara="1" wrap="square" lIns="121900" tIns="121900" rIns="121900" bIns="121900" anchor="t" anchorCtr="0">
            <a:spAutoFit/>
          </a:bodyPr>
          <a:lstStyle/>
          <a:p>
            <a:pPr marL="609585" indent="-397923">
              <a:buClr>
                <a:schemeClr val="dk1"/>
              </a:buClr>
              <a:buSzPts val="1100"/>
              <a:buFont typeface="Inter"/>
              <a:buChar char="●"/>
            </a:pPr>
            <a:r>
              <a:rPr lang="en" dirty="0">
                <a:solidFill>
                  <a:schemeClr val="dk1"/>
                </a:solidFill>
                <a:latin typeface="Inter"/>
                <a:ea typeface="Inter"/>
                <a:cs typeface="Inter"/>
                <a:sym typeface="Inter"/>
              </a:rPr>
              <a:t>Mindfulness</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Sleep habits</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Time management</a:t>
            </a:r>
            <a:endParaRPr dirty="0">
              <a:solidFill>
                <a:schemeClr val="dk1"/>
              </a:solidFill>
              <a:latin typeface="Inter"/>
              <a:ea typeface="Inter"/>
              <a:cs typeface="Inter"/>
              <a:sym typeface="Inter"/>
            </a:endParaRPr>
          </a:p>
          <a:p>
            <a:pPr marL="609585" indent="-397923">
              <a:spcBef>
                <a:spcPts val="533"/>
              </a:spcBef>
              <a:buClr>
                <a:schemeClr val="dk1"/>
              </a:buClr>
              <a:buSzPts val="1100"/>
              <a:buFont typeface="Inter"/>
              <a:buChar char="●"/>
            </a:pPr>
            <a:r>
              <a:rPr lang="en" dirty="0">
                <a:solidFill>
                  <a:schemeClr val="dk1"/>
                </a:solidFill>
                <a:latin typeface="Inter"/>
                <a:ea typeface="Inter"/>
                <a:cs typeface="Inter"/>
                <a:sym typeface="Inter"/>
              </a:rPr>
              <a:t>Substance use</a:t>
            </a:r>
            <a:endParaRPr dirty="0">
              <a:solidFill>
                <a:schemeClr val="dk1"/>
              </a:solidFill>
              <a:latin typeface="Inter"/>
              <a:ea typeface="Inter"/>
              <a:cs typeface="Inter"/>
              <a:sym typeface="Inter"/>
            </a:endParaRPr>
          </a:p>
          <a:p>
            <a:pPr marL="609585" indent="-397923">
              <a:spcBef>
                <a:spcPts val="533"/>
              </a:spcBef>
              <a:spcAft>
                <a:spcPts val="533"/>
              </a:spcAft>
              <a:buClr>
                <a:schemeClr val="dk1"/>
              </a:buClr>
              <a:buSzPts val="1100"/>
              <a:buFont typeface="Inter"/>
              <a:buChar char="●"/>
            </a:pPr>
            <a:r>
              <a:rPr lang="en" dirty="0">
                <a:solidFill>
                  <a:schemeClr val="dk1"/>
                </a:solidFill>
                <a:latin typeface="Inter"/>
                <a:ea typeface="Inter"/>
                <a:cs typeface="Inter"/>
                <a:sym typeface="Inter"/>
              </a:rPr>
              <a:t>Goal setting </a:t>
            </a:r>
            <a:endParaRPr dirty="0">
              <a:solidFill>
                <a:schemeClr val="dk1"/>
              </a:solidFill>
              <a:latin typeface="Inter"/>
              <a:ea typeface="Inter"/>
              <a:cs typeface="Inter"/>
              <a:sym typeface="Inter"/>
            </a:endParaRPr>
          </a:p>
        </p:txBody>
      </p:sp>
      <p:sp>
        <p:nvSpPr>
          <p:cNvPr id="410" name="Google Shape;410;p67"/>
          <p:cNvSpPr txBox="1">
            <a:spLocks noGrp="1"/>
          </p:cNvSpPr>
          <p:nvPr>
            <p:ph type="title"/>
          </p:nvPr>
        </p:nvSpPr>
        <p:spPr>
          <a:xfrm>
            <a:off x="415600" y="299000"/>
            <a:ext cx="11360800" cy="763600"/>
          </a:xfrm>
          <a:prstGeom prst="rect">
            <a:avLst/>
          </a:prstGeom>
        </p:spPr>
        <p:txBody>
          <a:bodyPr spcFirstLastPara="1" vert="horz" wrap="square" lIns="121900" tIns="121900" rIns="121900" bIns="121900" rtlCol="0" anchor="t" anchorCtr="0">
            <a:normAutofit fontScale="90000"/>
          </a:bodyPr>
          <a:lstStyle/>
          <a:p>
            <a:r>
              <a:rPr lang="en"/>
              <a:t>TimelyCare</a:t>
            </a:r>
            <a:r>
              <a:rPr lang="en" b="0"/>
              <a:t> | Health Coaching</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1E37-5CFD-439C-A0FB-FE45B4CAA0F4}"/>
              </a:ext>
            </a:extLst>
          </p:cNvPr>
          <p:cNvSpPr>
            <a:spLocks noGrp="1"/>
          </p:cNvSpPr>
          <p:nvPr>
            <p:ph type="title"/>
          </p:nvPr>
        </p:nvSpPr>
        <p:spPr>
          <a:xfrm>
            <a:off x="983166" y="291031"/>
            <a:ext cx="10515600" cy="1325563"/>
          </a:xfrm>
        </p:spPr>
        <p:txBody>
          <a:bodyPr/>
          <a:lstStyle/>
          <a:p>
            <a:pPr algn="ctr"/>
            <a:r>
              <a:rPr lang="en-US" dirty="0"/>
              <a:t>Utilization as of 11/14/2022</a:t>
            </a:r>
          </a:p>
        </p:txBody>
      </p:sp>
      <p:sp>
        <p:nvSpPr>
          <p:cNvPr id="4" name="Footer Placeholder 3">
            <a:extLst>
              <a:ext uri="{FF2B5EF4-FFF2-40B4-BE49-F238E27FC236}">
                <a16:creationId xmlns:a16="http://schemas.microsoft.com/office/drawing/2014/main" id="{A7C17085-9D16-46B8-89F2-A54D12144230}"/>
              </a:ext>
            </a:extLst>
          </p:cNvPr>
          <p:cNvSpPr>
            <a:spLocks noGrp="1"/>
          </p:cNvSpPr>
          <p:nvPr>
            <p:ph type="ftr" sz="quarter" idx="3"/>
          </p:nvPr>
        </p:nvSpPr>
        <p:spPr/>
        <p:txBody>
          <a:bodyPr/>
          <a:lstStyle/>
          <a:p>
            <a:fld id="{B89A0531-CEEB-544A-8B4F-9D5AE2DBE6ED}" type="slidenum">
              <a:rPr lang="en-US" b="1" smtClean="0"/>
              <a:pPr/>
              <a:t>7</a:t>
            </a:fld>
            <a:r>
              <a:rPr lang="en-US" b="1" dirty="0"/>
              <a:t> </a:t>
            </a:r>
            <a:r>
              <a:rPr lang="en-US" dirty="0"/>
              <a:t>| </a:t>
            </a:r>
          </a:p>
        </p:txBody>
      </p:sp>
      <p:graphicFrame>
        <p:nvGraphicFramePr>
          <p:cNvPr id="8" name="Table 7">
            <a:extLst>
              <a:ext uri="{FF2B5EF4-FFF2-40B4-BE49-F238E27FC236}">
                <a16:creationId xmlns:a16="http://schemas.microsoft.com/office/drawing/2014/main" id="{AA386D1C-4416-44A2-A564-D6DF4C853049}"/>
              </a:ext>
            </a:extLst>
          </p:cNvPr>
          <p:cNvGraphicFramePr>
            <a:graphicFrameLocks noGrp="1"/>
          </p:cNvGraphicFramePr>
          <p:nvPr>
            <p:extLst>
              <p:ext uri="{D42A27DB-BD31-4B8C-83A1-F6EECF244321}">
                <p14:modId xmlns:p14="http://schemas.microsoft.com/office/powerpoint/2010/main" val="374825407"/>
              </p:ext>
            </p:extLst>
          </p:nvPr>
        </p:nvGraphicFramePr>
        <p:xfrm>
          <a:off x="2010936" y="2786868"/>
          <a:ext cx="8170125" cy="3042224"/>
        </p:xfrm>
        <a:graphic>
          <a:graphicData uri="http://schemas.openxmlformats.org/drawingml/2006/table">
            <a:tbl>
              <a:tblPr firstRow="1" firstCol="1" bandRow="1"/>
              <a:tblGrid>
                <a:gridCol w="2723375">
                  <a:extLst>
                    <a:ext uri="{9D8B030D-6E8A-4147-A177-3AD203B41FA5}">
                      <a16:colId xmlns:a16="http://schemas.microsoft.com/office/drawing/2014/main" val="2222906569"/>
                    </a:ext>
                  </a:extLst>
                </a:gridCol>
                <a:gridCol w="2005709">
                  <a:extLst>
                    <a:ext uri="{9D8B030D-6E8A-4147-A177-3AD203B41FA5}">
                      <a16:colId xmlns:a16="http://schemas.microsoft.com/office/drawing/2014/main" val="1729208591"/>
                    </a:ext>
                  </a:extLst>
                </a:gridCol>
                <a:gridCol w="3441041">
                  <a:extLst>
                    <a:ext uri="{9D8B030D-6E8A-4147-A177-3AD203B41FA5}">
                      <a16:colId xmlns:a16="http://schemas.microsoft.com/office/drawing/2014/main" val="2026551956"/>
                    </a:ext>
                  </a:extLst>
                </a:gridCol>
              </a:tblGrid>
              <a:tr h="377873">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Visit Type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Total Number</a:t>
                      </a: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of Visits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Average Visit </a:t>
                      </a:r>
                    </a:p>
                    <a:p>
                      <a:pPr marL="0" marR="0" algn="ctr">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Rating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159868"/>
                  </a:ext>
                </a:extLst>
              </a:tr>
              <a:tr h="377873">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Health Coaching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400402"/>
                  </a:ext>
                </a:extLst>
              </a:tr>
              <a:tr h="377873">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Psychiatry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7294218"/>
                  </a:ext>
                </a:extLst>
              </a:tr>
              <a:tr h="377873">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Scheduled Counseling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056778"/>
                  </a:ext>
                </a:extLst>
              </a:tr>
              <a:tr h="377873">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TalkNow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551467"/>
                  </a:ext>
                </a:extLst>
              </a:tr>
              <a:tr h="377873">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Total Visits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37602"/>
                  </a:ext>
                </a:extLst>
              </a:tr>
            </a:tbl>
          </a:graphicData>
        </a:graphic>
      </p:graphicFrame>
      <p:sp>
        <p:nvSpPr>
          <p:cNvPr id="9" name="TextBox 8">
            <a:extLst>
              <a:ext uri="{FF2B5EF4-FFF2-40B4-BE49-F238E27FC236}">
                <a16:creationId xmlns:a16="http://schemas.microsoft.com/office/drawing/2014/main" id="{6814818F-DE29-4F15-B363-EC46500E6847}"/>
              </a:ext>
            </a:extLst>
          </p:cNvPr>
          <p:cNvSpPr txBox="1"/>
          <p:nvPr/>
        </p:nvSpPr>
        <p:spPr>
          <a:xfrm>
            <a:off x="4489630" y="1875275"/>
            <a:ext cx="3212739" cy="584775"/>
          </a:xfrm>
          <a:prstGeom prst="rect">
            <a:avLst/>
          </a:prstGeom>
          <a:noFill/>
        </p:spPr>
        <p:txBody>
          <a:bodyPr wrap="none" rtlCol="0">
            <a:spAutoFit/>
          </a:bodyPr>
          <a:lstStyle/>
          <a:p>
            <a:r>
              <a:rPr lang="en-US" sz="3200" dirty="0"/>
              <a:t>865 registrations</a:t>
            </a:r>
          </a:p>
        </p:txBody>
      </p:sp>
    </p:spTree>
    <p:extLst>
      <p:ext uri="{BB962C8B-B14F-4D97-AF65-F5344CB8AC3E}">
        <p14:creationId xmlns:p14="http://schemas.microsoft.com/office/powerpoint/2010/main" val="384670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1427356" y="22302"/>
            <a:ext cx="6437380" cy="6858000"/>
          </a:xfrm>
          <a:prstGeom prst="rect">
            <a:avLst/>
          </a:prstGeom>
          <a:ln>
            <a:headEnd type="none"/>
            <a:tailEnd type="none"/>
          </a:ln>
        </p:spPr>
      </p:pic>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6633"/>
      </a:dk2>
      <a:lt2>
        <a:srgbClr val="F8F8F8"/>
      </a:lt2>
      <a:accent1>
        <a:srgbClr val="FFCC33"/>
      </a:accent1>
      <a:accent2>
        <a:srgbClr val="A0C9C1"/>
      </a:accent2>
      <a:accent3>
        <a:srgbClr val="CCC2B8"/>
      </a:accent3>
      <a:accent4>
        <a:srgbClr val="A39382"/>
      </a:accent4>
      <a:accent5>
        <a:srgbClr val="D1D3D5"/>
      </a:accent5>
      <a:accent6>
        <a:srgbClr val="87908F"/>
      </a:accent6>
      <a:hlink>
        <a:srgbClr val="1E6138"/>
      </a:hlink>
      <a:folHlink>
        <a:srgbClr val="1E61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844d5b-4229-4674-ba74-456807d2b0e0">
      <Terms xmlns="http://schemas.microsoft.com/office/infopath/2007/PartnerControls"/>
    </lcf76f155ced4ddcb4097134ff3c332f>
    <TaxCatchAll xmlns="19b3a7f0-5a73-435c-ac69-e77367f9a8d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FB7B1699BF0A499344BCC24A72BDC6" ma:contentTypeVersion="16" ma:contentTypeDescription="Create a new document." ma:contentTypeScope="" ma:versionID="4897c6867b3364480cbc820e3845b8a8">
  <xsd:schema xmlns:xsd="http://www.w3.org/2001/XMLSchema" xmlns:xs="http://www.w3.org/2001/XMLSchema" xmlns:p="http://schemas.microsoft.com/office/2006/metadata/properties" xmlns:ns2="72844d5b-4229-4674-ba74-456807d2b0e0" xmlns:ns3="19b3a7f0-5a73-435c-ac69-e77367f9a8db" targetNamespace="http://schemas.microsoft.com/office/2006/metadata/properties" ma:root="true" ma:fieldsID="6c50234198d9112e4f4551589d141e94" ns2:_="" ns3:_="">
    <xsd:import namespace="72844d5b-4229-4674-ba74-456807d2b0e0"/>
    <xsd:import namespace="19b3a7f0-5a73-435c-ac69-e77367f9a8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44d5b-4229-4674-ba74-456807d2b0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b3a7f0-5a73-435c-ac69-e77367f9a8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b6830f-9f74-4243-b565-be4a47ae8184}" ma:internalName="TaxCatchAll" ma:showField="CatchAllData" ma:web="19b3a7f0-5a73-435c-ac69-e77367f9a8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167C2-308E-4692-A200-268332977764}">
  <ds:schemaRefs>
    <ds:schemaRef ds:uri="http://schemas.microsoft.com/sharepoint/v3/contenttype/forms"/>
  </ds:schemaRefs>
</ds:datastoreItem>
</file>

<file path=customXml/itemProps2.xml><?xml version="1.0" encoding="utf-8"?>
<ds:datastoreItem xmlns:ds="http://schemas.openxmlformats.org/officeDocument/2006/customXml" ds:itemID="{8D74ED86-5DE8-47E3-803D-F0E56E5207D9}">
  <ds:schemaRefs>
    <ds:schemaRef ds:uri="19b3a7f0-5a73-435c-ac69-e77367f9a8db"/>
    <ds:schemaRef ds:uri="http://purl.org/dc/terms/"/>
    <ds:schemaRef ds:uri="http://schemas.openxmlformats.org/package/2006/metadata/core-properties"/>
    <ds:schemaRef ds:uri="72844d5b-4229-4674-ba74-456807d2b0e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B4BB808-9BAA-4851-B24C-631B6C3D2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844d5b-4229-4674-ba74-456807d2b0e0"/>
    <ds:schemaRef ds:uri="19b3a7f0-5a73-435c-ac69-e77367f9a8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6042</TotalTime>
  <Words>1086</Words>
  <Application>Microsoft Office PowerPoint</Application>
  <PresentationFormat>Widescreen</PresentationFormat>
  <Paragraphs>126</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Bitter Black</vt:lpstr>
      <vt:lpstr>Bitter SemiBold</vt:lpstr>
      <vt:lpstr>Calibri</vt:lpstr>
      <vt:lpstr>Inter</vt:lpstr>
      <vt:lpstr>Inter Black</vt:lpstr>
      <vt:lpstr>Inter Light</vt:lpstr>
      <vt:lpstr>Inter Medium</vt:lpstr>
      <vt:lpstr>Times New Roman</vt:lpstr>
      <vt:lpstr>Office Theme</vt:lpstr>
      <vt:lpstr>TimelyCare at Mason:   Introducing a New Mental Health Resource for Students</vt:lpstr>
      <vt:lpstr>TimelyCare | Mental Health + Well-Being</vt:lpstr>
      <vt:lpstr>PowerPoint Presentation</vt:lpstr>
      <vt:lpstr>TimelyCare | TalkNow</vt:lpstr>
      <vt:lpstr>TimelyCare | Scheduled Counseling</vt:lpstr>
      <vt:lpstr>TimelyCare | Psychiatry</vt:lpstr>
      <vt:lpstr>TimelyCare | Health Coaching</vt:lpstr>
      <vt:lpstr>Utilization as of 11/14/2022</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Lewis</dc:creator>
  <cp:lastModifiedBy>Rachel A Wernicke</cp:lastModifiedBy>
  <cp:revision>862</cp:revision>
  <cp:lastPrinted>2022-10-02T23:51:10Z</cp:lastPrinted>
  <dcterms:created xsi:type="dcterms:W3CDTF">2021-02-22T19:51:36Z</dcterms:created>
  <dcterms:modified xsi:type="dcterms:W3CDTF">2022-11-15T15:50:26Z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0x01010041FB7B1699BF0A499344BCC24A72BDC6</vt:lpwstr>
  </property>
  <property fmtid="{D5CDD505-2E9C-101B-9397-08002B2CF9AE}" pid="3" name="MediaServiceImageTags">
    <vt:lpwstr/>
  </property>
</Properties>
</file>