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3"/>
  </p:sldMasterIdLst>
  <p:notesMasterIdLst>
    <p:notesMasterId r:id="rId13"/>
  </p:notesMasterIdLst>
  <p:sldIdLst>
    <p:sldId id="256" r:id="rId4"/>
    <p:sldId id="301" r:id="rId5"/>
    <p:sldId id="322" r:id="rId6"/>
    <p:sldId id="316" r:id="rId7"/>
    <p:sldId id="318" r:id="rId8"/>
    <p:sldId id="324" r:id="rId9"/>
    <p:sldId id="321" r:id="rId10"/>
    <p:sldId id="293" r:id="rId11"/>
    <p:sldId id="309" r:id="rId12"/>
  </p:sldIdLst>
  <p:sldSz cx="9144000" cy="6858000" type="screen4x3"/>
  <p:notesSz cx="6858000" cy="158115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33"/>
    <a:srgbClr val="1255B3"/>
    <a:srgbClr val="003FB3"/>
    <a:srgbClr val="419FAA"/>
    <a:srgbClr val="FFCC33"/>
    <a:srgbClr val="0D5A33"/>
    <a:srgbClr val="00A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7438C94-20B2-B986-C582-13013F080359}" v="962" dt="2023-01-18T18:57:48.257"/>
    <p1510:client id="{538110B0-BBDF-7E6C-063C-A331C7286397}" v="112" dt="2023-01-16T19:25:48.457"/>
    <p1510:client id="{569B688E-8074-1704-FFD7-4530DDCC069A}" v="627" dt="2023-01-17T01:50:09.402"/>
    <p1510:client id="{A0A2DFF0-51B2-AE83-19CD-26AF2EDF9B36}" v="852" dt="2023-01-18T17:04:35.862"/>
    <p1510:client id="{EC088AFC-D949-2D82-CA97-05DDDDB347FD}" v="4" dt="2023-01-16T19:09:30.926"/>
    <p1510:client id="{F9C48AEE-F1A6-284F-757D-D29D4C633097}" v="1" dt="2023-01-18T18:38:47.2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20" Type="http://schemas.openxmlformats.org/officeDocument/2006/relationships/customXml" Target="../customXml/item3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microsoft.com/office/2015/10/relationships/revisionInfo" Target="revisionInfo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AE20AA6-1542-49AD-AFE7-993AA765D07F}" type="doc">
      <dgm:prSet loTypeId="urn:microsoft.com/office/officeart/2005/8/layout/cycle6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CE7D34C7-F600-4F0A-A6B3-3FAE0CBC7805}">
      <dgm:prSet phldrT="[Text]" phldr="0"/>
      <dgm:spPr/>
      <dgm:t>
        <a:bodyPr/>
        <a:lstStyle/>
        <a:p>
          <a:r>
            <a:rPr lang="en-US">
              <a:latin typeface="Calibri"/>
            </a:rPr>
            <a:t>First-year experience</a:t>
          </a:r>
          <a:endParaRPr lang="en-US"/>
        </a:p>
      </dgm:t>
    </dgm:pt>
    <dgm:pt modelId="{F6483930-04B1-4A1D-ACF6-62551805F88C}" type="parTrans" cxnId="{BA3AE3EC-0DE6-45DB-8090-AA25246F5AAE}">
      <dgm:prSet/>
      <dgm:spPr/>
      <dgm:t>
        <a:bodyPr/>
        <a:lstStyle/>
        <a:p>
          <a:endParaRPr lang="en-US"/>
        </a:p>
      </dgm:t>
    </dgm:pt>
    <dgm:pt modelId="{DE0EB8D2-0C7D-4B0E-8C5B-4964243E9BF1}" type="sibTrans" cxnId="{BA3AE3EC-0DE6-45DB-8090-AA25246F5AAE}">
      <dgm:prSet/>
      <dgm:spPr/>
      <dgm:t>
        <a:bodyPr/>
        <a:lstStyle/>
        <a:p>
          <a:endParaRPr lang="en-US"/>
        </a:p>
      </dgm:t>
    </dgm:pt>
    <dgm:pt modelId="{25FFDDE2-ADEA-4E5E-B8AC-A55AF2BB4396}">
      <dgm:prSet phldrT="[Text]" phldr="0"/>
      <dgm:spPr/>
      <dgm:t>
        <a:bodyPr/>
        <a:lstStyle/>
        <a:p>
          <a:pPr rtl="0"/>
          <a:r>
            <a:rPr lang="en-US">
              <a:latin typeface="Calibri"/>
            </a:rPr>
            <a:t>Engagement and connection</a:t>
          </a:r>
          <a:endParaRPr lang="en-US"/>
        </a:p>
      </dgm:t>
    </dgm:pt>
    <dgm:pt modelId="{08A37393-572A-424A-91E6-FD225E3F935A}" type="parTrans" cxnId="{9E2269B9-5285-400C-81FB-AA34C5473777}">
      <dgm:prSet/>
      <dgm:spPr/>
      <dgm:t>
        <a:bodyPr/>
        <a:lstStyle/>
        <a:p>
          <a:endParaRPr lang="en-US"/>
        </a:p>
      </dgm:t>
    </dgm:pt>
    <dgm:pt modelId="{B5FD1D02-8D84-4A94-9813-EE286A5326B1}" type="sibTrans" cxnId="{9E2269B9-5285-400C-81FB-AA34C5473777}">
      <dgm:prSet/>
      <dgm:spPr/>
      <dgm:t>
        <a:bodyPr/>
        <a:lstStyle/>
        <a:p>
          <a:endParaRPr lang="en-US"/>
        </a:p>
      </dgm:t>
    </dgm:pt>
    <dgm:pt modelId="{C897D2D0-E21F-43CD-80C6-CB7B30CA869F}">
      <dgm:prSet phldrT="[Text]" phldr="0"/>
      <dgm:spPr/>
      <dgm:t>
        <a:bodyPr/>
        <a:lstStyle/>
        <a:p>
          <a:pPr rtl="0"/>
          <a:r>
            <a:rPr lang="en-US">
              <a:latin typeface="Calibri"/>
            </a:rPr>
            <a:t>Academic success</a:t>
          </a:r>
          <a:endParaRPr lang="en-US"/>
        </a:p>
      </dgm:t>
    </dgm:pt>
    <dgm:pt modelId="{4DD3DAC1-2689-4C88-BC51-C64C10043309}" type="parTrans" cxnId="{2F5D0CA7-93AA-48E8-9216-083652BE9AEF}">
      <dgm:prSet/>
      <dgm:spPr/>
      <dgm:t>
        <a:bodyPr/>
        <a:lstStyle/>
        <a:p>
          <a:endParaRPr lang="en-US"/>
        </a:p>
      </dgm:t>
    </dgm:pt>
    <dgm:pt modelId="{AE17E440-6C9F-4ED0-A545-C954EC1C43D2}" type="sibTrans" cxnId="{2F5D0CA7-93AA-48E8-9216-083652BE9AEF}">
      <dgm:prSet/>
      <dgm:spPr/>
      <dgm:t>
        <a:bodyPr/>
        <a:lstStyle/>
        <a:p>
          <a:endParaRPr lang="en-US"/>
        </a:p>
      </dgm:t>
    </dgm:pt>
    <dgm:pt modelId="{DD981CC5-797E-419D-9367-68ACB1757E54}">
      <dgm:prSet phldrT="[Text]" phldr="0"/>
      <dgm:spPr/>
      <dgm:t>
        <a:bodyPr/>
        <a:lstStyle/>
        <a:p>
          <a:pPr rtl="0"/>
          <a:r>
            <a:rPr lang="en-US">
              <a:latin typeface="Calibri"/>
            </a:rPr>
            <a:t>Research and scholarship</a:t>
          </a:r>
        </a:p>
      </dgm:t>
    </dgm:pt>
    <dgm:pt modelId="{C33AAFD6-CF99-4D85-A46E-5FA36A2D65EA}" type="parTrans" cxnId="{177A7E7F-A7BD-44D2-8404-DD644999CE1D}">
      <dgm:prSet/>
      <dgm:spPr/>
      <dgm:t>
        <a:bodyPr/>
        <a:lstStyle/>
        <a:p>
          <a:endParaRPr lang="en-US"/>
        </a:p>
      </dgm:t>
    </dgm:pt>
    <dgm:pt modelId="{0F5A74CC-78B5-443B-9DD7-EE247CE25E2D}" type="sibTrans" cxnId="{177A7E7F-A7BD-44D2-8404-DD644999CE1D}">
      <dgm:prSet/>
      <dgm:spPr/>
      <dgm:t>
        <a:bodyPr/>
        <a:lstStyle/>
        <a:p>
          <a:endParaRPr lang="en-US"/>
        </a:p>
      </dgm:t>
    </dgm:pt>
    <dgm:pt modelId="{048427FA-E144-44AB-80FB-4A99FEF31009}">
      <dgm:prSet phldr="0"/>
      <dgm:spPr/>
      <dgm:t>
        <a:bodyPr/>
        <a:lstStyle/>
        <a:p>
          <a:pPr rtl="0"/>
          <a:r>
            <a:rPr lang="en-US">
              <a:latin typeface="Calibri"/>
            </a:rPr>
            <a:t>Career readiness</a:t>
          </a:r>
          <a:endParaRPr lang="en-US"/>
        </a:p>
      </dgm:t>
    </dgm:pt>
    <dgm:pt modelId="{DF840A5B-85AA-43F0-A0C3-D56C9D8D78B5}" type="parTrans" cxnId="{06AC21B3-8516-4114-BAC3-1354FC3FB52C}">
      <dgm:prSet/>
      <dgm:spPr/>
    </dgm:pt>
    <dgm:pt modelId="{030B4043-4598-4B89-8293-BFE4AFB2DD6B}" type="sibTrans" cxnId="{06AC21B3-8516-4114-BAC3-1354FC3FB52C}">
      <dgm:prSet/>
      <dgm:spPr/>
    </dgm:pt>
    <dgm:pt modelId="{9B9B514E-F8DC-474A-AC37-89419854F581}">
      <dgm:prSet phldr="0"/>
      <dgm:spPr/>
      <dgm:t>
        <a:bodyPr/>
        <a:lstStyle/>
        <a:p>
          <a:pPr rtl="0"/>
          <a:r>
            <a:rPr lang="en-US"/>
            <a:t>Academic advising</a:t>
          </a:r>
        </a:p>
      </dgm:t>
    </dgm:pt>
    <dgm:pt modelId="{6FF55337-B5E1-4876-9202-B69584B58BBA}" type="parTrans" cxnId="{84C3DF76-48FA-4D05-AD71-C978454B548D}">
      <dgm:prSet/>
      <dgm:spPr/>
    </dgm:pt>
    <dgm:pt modelId="{E8C8927D-E193-4421-8C84-43EF3AAF8806}" type="sibTrans" cxnId="{84C3DF76-48FA-4D05-AD71-C978454B548D}">
      <dgm:prSet/>
      <dgm:spPr/>
    </dgm:pt>
    <dgm:pt modelId="{A0B73B75-DB80-4B11-BE97-332B18C86B93}" type="pres">
      <dgm:prSet presAssocID="{CAE20AA6-1542-49AD-AFE7-993AA765D07F}" presName="cycle" presStyleCnt="0">
        <dgm:presLayoutVars>
          <dgm:dir/>
          <dgm:resizeHandles val="exact"/>
        </dgm:presLayoutVars>
      </dgm:prSet>
      <dgm:spPr/>
    </dgm:pt>
    <dgm:pt modelId="{378EA4A0-338B-4385-B876-95EC44746995}" type="pres">
      <dgm:prSet presAssocID="{9B9B514E-F8DC-474A-AC37-89419854F581}" presName="node" presStyleLbl="node1" presStyleIdx="0" presStyleCnt="6">
        <dgm:presLayoutVars>
          <dgm:bulletEnabled val="1"/>
        </dgm:presLayoutVars>
      </dgm:prSet>
      <dgm:spPr/>
    </dgm:pt>
    <dgm:pt modelId="{41A2531D-C733-4DCC-963E-9104B229FE9E}" type="pres">
      <dgm:prSet presAssocID="{9B9B514E-F8DC-474A-AC37-89419854F581}" presName="spNode" presStyleCnt="0"/>
      <dgm:spPr/>
    </dgm:pt>
    <dgm:pt modelId="{F6786F07-0D05-48F0-B19B-76ED0976BD87}" type="pres">
      <dgm:prSet presAssocID="{E8C8927D-E193-4421-8C84-43EF3AAF8806}" presName="sibTrans" presStyleLbl="sibTrans1D1" presStyleIdx="0" presStyleCnt="6"/>
      <dgm:spPr/>
    </dgm:pt>
    <dgm:pt modelId="{B5C2D64F-5F6B-49D5-B801-859FDE76D97D}" type="pres">
      <dgm:prSet presAssocID="{CE7D34C7-F600-4F0A-A6B3-3FAE0CBC7805}" presName="node" presStyleLbl="node1" presStyleIdx="1" presStyleCnt="6">
        <dgm:presLayoutVars>
          <dgm:bulletEnabled val="1"/>
        </dgm:presLayoutVars>
      </dgm:prSet>
      <dgm:spPr/>
    </dgm:pt>
    <dgm:pt modelId="{988C1A2E-DF8F-4C87-BAE3-2A34F30192B6}" type="pres">
      <dgm:prSet presAssocID="{CE7D34C7-F600-4F0A-A6B3-3FAE0CBC7805}" presName="spNode" presStyleCnt="0"/>
      <dgm:spPr/>
    </dgm:pt>
    <dgm:pt modelId="{29C28352-79EB-43ED-B2C0-9F28E047994F}" type="pres">
      <dgm:prSet presAssocID="{DE0EB8D2-0C7D-4B0E-8C5B-4964243E9BF1}" presName="sibTrans" presStyleLbl="sibTrans1D1" presStyleIdx="1" presStyleCnt="6"/>
      <dgm:spPr/>
    </dgm:pt>
    <dgm:pt modelId="{B9A54361-A63B-4693-AFF0-6789F3EDFACF}" type="pres">
      <dgm:prSet presAssocID="{25FFDDE2-ADEA-4E5E-B8AC-A55AF2BB4396}" presName="node" presStyleLbl="node1" presStyleIdx="2" presStyleCnt="6">
        <dgm:presLayoutVars>
          <dgm:bulletEnabled val="1"/>
        </dgm:presLayoutVars>
      </dgm:prSet>
      <dgm:spPr/>
    </dgm:pt>
    <dgm:pt modelId="{4B12CF4A-40A4-41EB-8BCE-04E437DB23E8}" type="pres">
      <dgm:prSet presAssocID="{25FFDDE2-ADEA-4E5E-B8AC-A55AF2BB4396}" presName="spNode" presStyleCnt="0"/>
      <dgm:spPr/>
    </dgm:pt>
    <dgm:pt modelId="{07B98FCC-2AA6-4F1E-B61E-976C8498DDCF}" type="pres">
      <dgm:prSet presAssocID="{B5FD1D02-8D84-4A94-9813-EE286A5326B1}" presName="sibTrans" presStyleLbl="sibTrans1D1" presStyleIdx="2" presStyleCnt="6"/>
      <dgm:spPr/>
    </dgm:pt>
    <dgm:pt modelId="{8C10C67A-4580-4703-BFC8-D20A8D43AC48}" type="pres">
      <dgm:prSet presAssocID="{C897D2D0-E21F-43CD-80C6-CB7B30CA869F}" presName="node" presStyleLbl="node1" presStyleIdx="3" presStyleCnt="6">
        <dgm:presLayoutVars>
          <dgm:bulletEnabled val="1"/>
        </dgm:presLayoutVars>
      </dgm:prSet>
      <dgm:spPr/>
    </dgm:pt>
    <dgm:pt modelId="{40A96867-C1E8-4FD1-B854-6D675EFCFA24}" type="pres">
      <dgm:prSet presAssocID="{C897D2D0-E21F-43CD-80C6-CB7B30CA869F}" presName="spNode" presStyleCnt="0"/>
      <dgm:spPr/>
    </dgm:pt>
    <dgm:pt modelId="{6F63F518-7363-4113-8890-7943D1C76EDD}" type="pres">
      <dgm:prSet presAssocID="{AE17E440-6C9F-4ED0-A545-C954EC1C43D2}" presName="sibTrans" presStyleLbl="sibTrans1D1" presStyleIdx="3" presStyleCnt="6"/>
      <dgm:spPr/>
    </dgm:pt>
    <dgm:pt modelId="{ACBD843B-1412-49F5-875C-3FCC0CC4DF96}" type="pres">
      <dgm:prSet presAssocID="{DD981CC5-797E-419D-9367-68ACB1757E54}" presName="node" presStyleLbl="node1" presStyleIdx="4" presStyleCnt="6">
        <dgm:presLayoutVars>
          <dgm:bulletEnabled val="1"/>
        </dgm:presLayoutVars>
      </dgm:prSet>
      <dgm:spPr/>
    </dgm:pt>
    <dgm:pt modelId="{963188AB-10A5-48CC-A853-72853484CA06}" type="pres">
      <dgm:prSet presAssocID="{DD981CC5-797E-419D-9367-68ACB1757E54}" presName="spNode" presStyleCnt="0"/>
      <dgm:spPr/>
    </dgm:pt>
    <dgm:pt modelId="{3F5452C9-69F0-4671-95D8-E9665240F5E8}" type="pres">
      <dgm:prSet presAssocID="{0F5A74CC-78B5-443B-9DD7-EE247CE25E2D}" presName="sibTrans" presStyleLbl="sibTrans1D1" presStyleIdx="4" presStyleCnt="6"/>
      <dgm:spPr/>
    </dgm:pt>
    <dgm:pt modelId="{8B3BA368-B8B8-4F61-A6CB-1ADBBC24C2BB}" type="pres">
      <dgm:prSet presAssocID="{048427FA-E144-44AB-80FB-4A99FEF31009}" presName="node" presStyleLbl="node1" presStyleIdx="5" presStyleCnt="6">
        <dgm:presLayoutVars>
          <dgm:bulletEnabled val="1"/>
        </dgm:presLayoutVars>
      </dgm:prSet>
      <dgm:spPr/>
    </dgm:pt>
    <dgm:pt modelId="{7A2D5A1A-CDDE-48AD-821F-4CABD77DA8EA}" type="pres">
      <dgm:prSet presAssocID="{048427FA-E144-44AB-80FB-4A99FEF31009}" presName="spNode" presStyleCnt="0"/>
      <dgm:spPr/>
    </dgm:pt>
    <dgm:pt modelId="{6C881282-7139-450C-A681-BC02F4603EC2}" type="pres">
      <dgm:prSet presAssocID="{030B4043-4598-4B89-8293-BFE4AFB2DD6B}" presName="sibTrans" presStyleLbl="sibTrans1D1" presStyleIdx="5" presStyleCnt="6"/>
      <dgm:spPr/>
    </dgm:pt>
  </dgm:ptLst>
  <dgm:cxnLst>
    <dgm:cxn modelId="{F48ABF38-C516-40B6-B8FE-F52B2A6A57DC}" type="presOf" srcId="{E8C8927D-E193-4421-8C84-43EF3AAF8806}" destId="{F6786F07-0D05-48F0-B19B-76ED0976BD87}" srcOrd="0" destOrd="0" presId="urn:microsoft.com/office/officeart/2005/8/layout/cycle6"/>
    <dgm:cxn modelId="{90813C53-516F-4925-BAFD-9B9F40B8B6B7}" type="presOf" srcId="{B5FD1D02-8D84-4A94-9813-EE286A5326B1}" destId="{07B98FCC-2AA6-4F1E-B61E-976C8498DDCF}" srcOrd="0" destOrd="0" presId="urn:microsoft.com/office/officeart/2005/8/layout/cycle6"/>
    <dgm:cxn modelId="{84C3DF76-48FA-4D05-AD71-C978454B548D}" srcId="{CAE20AA6-1542-49AD-AFE7-993AA765D07F}" destId="{9B9B514E-F8DC-474A-AC37-89419854F581}" srcOrd="0" destOrd="0" parTransId="{6FF55337-B5E1-4876-9202-B69584B58BBA}" sibTransId="{E8C8927D-E193-4421-8C84-43EF3AAF8806}"/>
    <dgm:cxn modelId="{F20C8A78-7199-44E2-A54F-99C44A96E611}" type="presOf" srcId="{048427FA-E144-44AB-80FB-4A99FEF31009}" destId="{8B3BA368-B8B8-4F61-A6CB-1ADBBC24C2BB}" srcOrd="0" destOrd="0" presId="urn:microsoft.com/office/officeart/2005/8/layout/cycle6"/>
    <dgm:cxn modelId="{177A7E7F-A7BD-44D2-8404-DD644999CE1D}" srcId="{CAE20AA6-1542-49AD-AFE7-993AA765D07F}" destId="{DD981CC5-797E-419D-9367-68ACB1757E54}" srcOrd="4" destOrd="0" parTransId="{C33AAFD6-CF99-4D85-A46E-5FA36A2D65EA}" sibTransId="{0F5A74CC-78B5-443B-9DD7-EE247CE25E2D}"/>
    <dgm:cxn modelId="{8BA17D80-9330-4F35-B2E8-35201D68E486}" type="presOf" srcId="{030B4043-4598-4B89-8293-BFE4AFB2DD6B}" destId="{6C881282-7139-450C-A681-BC02F4603EC2}" srcOrd="0" destOrd="0" presId="urn:microsoft.com/office/officeart/2005/8/layout/cycle6"/>
    <dgm:cxn modelId="{B87BB883-DC0F-4CE1-B5EF-65D974884482}" type="presOf" srcId="{DD981CC5-797E-419D-9367-68ACB1757E54}" destId="{ACBD843B-1412-49F5-875C-3FCC0CC4DF96}" srcOrd="0" destOrd="0" presId="urn:microsoft.com/office/officeart/2005/8/layout/cycle6"/>
    <dgm:cxn modelId="{60FE569D-CD7F-4075-AD20-E369E24F32B9}" type="presOf" srcId="{CE7D34C7-F600-4F0A-A6B3-3FAE0CBC7805}" destId="{B5C2D64F-5F6B-49D5-B801-859FDE76D97D}" srcOrd="0" destOrd="0" presId="urn:microsoft.com/office/officeart/2005/8/layout/cycle6"/>
    <dgm:cxn modelId="{2F5D0CA7-93AA-48E8-9216-083652BE9AEF}" srcId="{CAE20AA6-1542-49AD-AFE7-993AA765D07F}" destId="{C897D2D0-E21F-43CD-80C6-CB7B30CA869F}" srcOrd="3" destOrd="0" parTransId="{4DD3DAC1-2689-4C88-BC51-C64C10043309}" sibTransId="{AE17E440-6C9F-4ED0-A545-C954EC1C43D2}"/>
    <dgm:cxn modelId="{7BA759AF-6BA9-4D99-80CD-92FDBC567694}" type="presOf" srcId="{AE17E440-6C9F-4ED0-A545-C954EC1C43D2}" destId="{6F63F518-7363-4113-8890-7943D1C76EDD}" srcOrd="0" destOrd="0" presId="urn:microsoft.com/office/officeart/2005/8/layout/cycle6"/>
    <dgm:cxn modelId="{06AC21B3-8516-4114-BAC3-1354FC3FB52C}" srcId="{CAE20AA6-1542-49AD-AFE7-993AA765D07F}" destId="{048427FA-E144-44AB-80FB-4A99FEF31009}" srcOrd="5" destOrd="0" parTransId="{DF840A5B-85AA-43F0-A0C3-D56C9D8D78B5}" sibTransId="{030B4043-4598-4B89-8293-BFE4AFB2DD6B}"/>
    <dgm:cxn modelId="{1196AFB5-591B-435A-B0DB-84E801F11CE3}" type="presOf" srcId="{CAE20AA6-1542-49AD-AFE7-993AA765D07F}" destId="{A0B73B75-DB80-4B11-BE97-332B18C86B93}" srcOrd="0" destOrd="0" presId="urn:microsoft.com/office/officeart/2005/8/layout/cycle6"/>
    <dgm:cxn modelId="{9E2269B9-5285-400C-81FB-AA34C5473777}" srcId="{CAE20AA6-1542-49AD-AFE7-993AA765D07F}" destId="{25FFDDE2-ADEA-4E5E-B8AC-A55AF2BB4396}" srcOrd="2" destOrd="0" parTransId="{08A37393-572A-424A-91E6-FD225E3F935A}" sibTransId="{B5FD1D02-8D84-4A94-9813-EE286A5326B1}"/>
    <dgm:cxn modelId="{2A1174DC-24C6-4E0F-889A-C8108835D9EC}" type="presOf" srcId="{25FFDDE2-ADEA-4E5E-B8AC-A55AF2BB4396}" destId="{B9A54361-A63B-4693-AFF0-6789F3EDFACF}" srcOrd="0" destOrd="0" presId="urn:microsoft.com/office/officeart/2005/8/layout/cycle6"/>
    <dgm:cxn modelId="{A82392E2-DB56-497D-BBF0-F508EB418F93}" type="presOf" srcId="{DE0EB8D2-0C7D-4B0E-8C5B-4964243E9BF1}" destId="{29C28352-79EB-43ED-B2C0-9F28E047994F}" srcOrd="0" destOrd="0" presId="urn:microsoft.com/office/officeart/2005/8/layout/cycle6"/>
    <dgm:cxn modelId="{16D007E4-0E71-4DCE-AE0E-2C19AA3FD5B8}" type="presOf" srcId="{C897D2D0-E21F-43CD-80C6-CB7B30CA869F}" destId="{8C10C67A-4580-4703-BFC8-D20A8D43AC48}" srcOrd="0" destOrd="0" presId="urn:microsoft.com/office/officeart/2005/8/layout/cycle6"/>
    <dgm:cxn modelId="{BA3AE3EC-0DE6-45DB-8090-AA25246F5AAE}" srcId="{CAE20AA6-1542-49AD-AFE7-993AA765D07F}" destId="{CE7D34C7-F600-4F0A-A6B3-3FAE0CBC7805}" srcOrd="1" destOrd="0" parTransId="{F6483930-04B1-4A1D-ACF6-62551805F88C}" sibTransId="{DE0EB8D2-0C7D-4B0E-8C5B-4964243E9BF1}"/>
    <dgm:cxn modelId="{147433ED-FB0B-41B5-BFF4-0E6B3E024321}" type="presOf" srcId="{0F5A74CC-78B5-443B-9DD7-EE247CE25E2D}" destId="{3F5452C9-69F0-4671-95D8-E9665240F5E8}" srcOrd="0" destOrd="0" presId="urn:microsoft.com/office/officeart/2005/8/layout/cycle6"/>
    <dgm:cxn modelId="{EEFD6DF7-203B-4695-8C4D-3B6E1E0A9B04}" type="presOf" srcId="{9B9B514E-F8DC-474A-AC37-89419854F581}" destId="{378EA4A0-338B-4385-B876-95EC44746995}" srcOrd="0" destOrd="0" presId="urn:microsoft.com/office/officeart/2005/8/layout/cycle6"/>
    <dgm:cxn modelId="{649CDBAC-7653-41E3-941D-467B5CFF7101}" type="presParOf" srcId="{A0B73B75-DB80-4B11-BE97-332B18C86B93}" destId="{378EA4A0-338B-4385-B876-95EC44746995}" srcOrd="0" destOrd="0" presId="urn:microsoft.com/office/officeart/2005/8/layout/cycle6"/>
    <dgm:cxn modelId="{59E7C462-B81E-4E49-BF70-7708E58AB23F}" type="presParOf" srcId="{A0B73B75-DB80-4B11-BE97-332B18C86B93}" destId="{41A2531D-C733-4DCC-963E-9104B229FE9E}" srcOrd="1" destOrd="0" presId="urn:microsoft.com/office/officeart/2005/8/layout/cycle6"/>
    <dgm:cxn modelId="{D173D469-AEA9-4D79-8F32-F1FB0F0C72A0}" type="presParOf" srcId="{A0B73B75-DB80-4B11-BE97-332B18C86B93}" destId="{F6786F07-0D05-48F0-B19B-76ED0976BD87}" srcOrd="2" destOrd="0" presId="urn:microsoft.com/office/officeart/2005/8/layout/cycle6"/>
    <dgm:cxn modelId="{73708A5D-FA57-4527-A852-77C99F717D63}" type="presParOf" srcId="{A0B73B75-DB80-4B11-BE97-332B18C86B93}" destId="{B5C2D64F-5F6B-49D5-B801-859FDE76D97D}" srcOrd="3" destOrd="0" presId="urn:microsoft.com/office/officeart/2005/8/layout/cycle6"/>
    <dgm:cxn modelId="{3FD96C63-C7EB-43DB-87E5-961CE2C443AF}" type="presParOf" srcId="{A0B73B75-DB80-4B11-BE97-332B18C86B93}" destId="{988C1A2E-DF8F-4C87-BAE3-2A34F30192B6}" srcOrd="4" destOrd="0" presId="urn:microsoft.com/office/officeart/2005/8/layout/cycle6"/>
    <dgm:cxn modelId="{C1A80F2A-C0D1-4A6A-B2C2-070AF701CAC0}" type="presParOf" srcId="{A0B73B75-DB80-4B11-BE97-332B18C86B93}" destId="{29C28352-79EB-43ED-B2C0-9F28E047994F}" srcOrd="5" destOrd="0" presId="urn:microsoft.com/office/officeart/2005/8/layout/cycle6"/>
    <dgm:cxn modelId="{34D9A0E3-9E84-4CF4-A3A4-606A469AD475}" type="presParOf" srcId="{A0B73B75-DB80-4B11-BE97-332B18C86B93}" destId="{B9A54361-A63B-4693-AFF0-6789F3EDFACF}" srcOrd="6" destOrd="0" presId="urn:microsoft.com/office/officeart/2005/8/layout/cycle6"/>
    <dgm:cxn modelId="{3B89358E-E55A-4DAB-A9A6-7D925DDBA0C3}" type="presParOf" srcId="{A0B73B75-DB80-4B11-BE97-332B18C86B93}" destId="{4B12CF4A-40A4-41EB-8BCE-04E437DB23E8}" srcOrd="7" destOrd="0" presId="urn:microsoft.com/office/officeart/2005/8/layout/cycle6"/>
    <dgm:cxn modelId="{3413316C-D2E7-449C-9D97-16A26E0BC320}" type="presParOf" srcId="{A0B73B75-DB80-4B11-BE97-332B18C86B93}" destId="{07B98FCC-2AA6-4F1E-B61E-976C8498DDCF}" srcOrd="8" destOrd="0" presId="urn:microsoft.com/office/officeart/2005/8/layout/cycle6"/>
    <dgm:cxn modelId="{1319AE4A-20A5-4A95-93BA-82F776AC8DB3}" type="presParOf" srcId="{A0B73B75-DB80-4B11-BE97-332B18C86B93}" destId="{8C10C67A-4580-4703-BFC8-D20A8D43AC48}" srcOrd="9" destOrd="0" presId="urn:microsoft.com/office/officeart/2005/8/layout/cycle6"/>
    <dgm:cxn modelId="{17BE65F3-CD0C-4701-A619-78A1271B2FE9}" type="presParOf" srcId="{A0B73B75-DB80-4B11-BE97-332B18C86B93}" destId="{40A96867-C1E8-4FD1-B854-6D675EFCFA24}" srcOrd="10" destOrd="0" presId="urn:microsoft.com/office/officeart/2005/8/layout/cycle6"/>
    <dgm:cxn modelId="{F566AAE5-8712-4033-A913-2619A340D7D0}" type="presParOf" srcId="{A0B73B75-DB80-4B11-BE97-332B18C86B93}" destId="{6F63F518-7363-4113-8890-7943D1C76EDD}" srcOrd="11" destOrd="0" presId="urn:microsoft.com/office/officeart/2005/8/layout/cycle6"/>
    <dgm:cxn modelId="{7665541E-EA5A-4DE5-8138-F67FE17C7129}" type="presParOf" srcId="{A0B73B75-DB80-4B11-BE97-332B18C86B93}" destId="{ACBD843B-1412-49F5-875C-3FCC0CC4DF96}" srcOrd="12" destOrd="0" presId="urn:microsoft.com/office/officeart/2005/8/layout/cycle6"/>
    <dgm:cxn modelId="{E2A0A8CC-9307-4D37-A269-2DDFE704215A}" type="presParOf" srcId="{A0B73B75-DB80-4B11-BE97-332B18C86B93}" destId="{963188AB-10A5-48CC-A853-72853484CA06}" srcOrd="13" destOrd="0" presId="urn:microsoft.com/office/officeart/2005/8/layout/cycle6"/>
    <dgm:cxn modelId="{0D0C0D3E-EED3-446A-A8FB-7A67521EA5D4}" type="presParOf" srcId="{A0B73B75-DB80-4B11-BE97-332B18C86B93}" destId="{3F5452C9-69F0-4671-95D8-E9665240F5E8}" srcOrd="14" destOrd="0" presId="urn:microsoft.com/office/officeart/2005/8/layout/cycle6"/>
    <dgm:cxn modelId="{C0DBE166-23DE-4AF8-AAE3-FC3766AF2416}" type="presParOf" srcId="{A0B73B75-DB80-4B11-BE97-332B18C86B93}" destId="{8B3BA368-B8B8-4F61-A6CB-1ADBBC24C2BB}" srcOrd="15" destOrd="0" presId="urn:microsoft.com/office/officeart/2005/8/layout/cycle6"/>
    <dgm:cxn modelId="{008DF085-491E-4C4F-AD93-F5AFEA0BF3E5}" type="presParOf" srcId="{A0B73B75-DB80-4B11-BE97-332B18C86B93}" destId="{7A2D5A1A-CDDE-48AD-821F-4CABD77DA8EA}" srcOrd="16" destOrd="0" presId="urn:microsoft.com/office/officeart/2005/8/layout/cycle6"/>
    <dgm:cxn modelId="{B3BE98F7-EFCD-48CA-A4CC-9DA00AC9726E}" type="presParOf" srcId="{A0B73B75-DB80-4B11-BE97-332B18C86B93}" destId="{6C881282-7139-450C-A681-BC02F4603EC2}" srcOrd="17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8EA4A0-338B-4385-B876-95EC44746995}">
      <dsp:nvSpPr>
        <dsp:cNvPr id="0" name=""/>
        <dsp:cNvSpPr/>
      </dsp:nvSpPr>
      <dsp:spPr>
        <a:xfrm>
          <a:off x="2649164" y="2787"/>
          <a:ext cx="1379195" cy="896477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Academic advising</a:t>
          </a:r>
        </a:p>
      </dsp:txBody>
      <dsp:txXfrm>
        <a:off x="2692926" y="46549"/>
        <a:ext cx="1291671" cy="808953"/>
      </dsp:txXfrm>
    </dsp:sp>
    <dsp:sp modelId="{F6786F07-0D05-48F0-B19B-76ED0976BD87}">
      <dsp:nvSpPr>
        <dsp:cNvPr id="0" name=""/>
        <dsp:cNvSpPr/>
      </dsp:nvSpPr>
      <dsp:spPr>
        <a:xfrm>
          <a:off x="1227062" y="451026"/>
          <a:ext cx="4223398" cy="4223398"/>
        </a:xfrm>
        <a:custGeom>
          <a:avLst/>
          <a:gdLst/>
          <a:ahLst/>
          <a:cxnLst/>
          <a:rect l="0" t="0" r="0" b="0"/>
          <a:pathLst>
            <a:path>
              <a:moveTo>
                <a:pt x="2810107" y="118836"/>
              </a:moveTo>
              <a:arcTo wR="2111699" hR="2111699" stAng="17358795" swAng="1500852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C2D64F-5F6B-49D5-B801-859FDE76D97D}">
      <dsp:nvSpPr>
        <dsp:cNvPr id="0" name=""/>
        <dsp:cNvSpPr/>
      </dsp:nvSpPr>
      <dsp:spPr>
        <a:xfrm>
          <a:off x="4477949" y="1058637"/>
          <a:ext cx="1379195" cy="896477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Calibri"/>
            </a:rPr>
            <a:t>First-year experience</a:t>
          </a:r>
          <a:endParaRPr lang="en-US" sz="1600" kern="1200"/>
        </a:p>
      </dsp:txBody>
      <dsp:txXfrm>
        <a:off x="4521711" y="1102399"/>
        <a:ext cx="1291671" cy="808953"/>
      </dsp:txXfrm>
    </dsp:sp>
    <dsp:sp modelId="{29C28352-79EB-43ED-B2C0-9F28E047994F}">
      <dsp:nvSpPr>
        <dsp:cNvPr id="0" name=""/>
        <dsp:cNvSpPr/>
      </dsp:nvSpPr>
      <dsp:spPr>
        <a:xfrm>
          <a:off x="1227062" y="451026"/>
          <a:ext cx="4223398" cy="4223398"/>
        </a:xfrm>
        <a:custGeom>
          <a:avLst/>
          <a:gdLst/>
          <a:ahLst/>
          <a:cxnLst/>
          <a:rect l="0" t="0" r="0" b="0"/>
          <a:pathLst>
            <a:path>
              <a:moveTo>
                <a:pt x="4137558" y="1515736"/>
              </a:moveTo>
              <a:arcTo wR="2111699" hR="2111699" stAng="20616437" swAng="1967126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A54361-A63B-4693-AFF0-6789F3EDFACF}">
      <dsp:nvSpPr>
        <dsp:cNvPr id="0" name=""/>
        <dsp:cNvSpPr/>
      </dsp:nvSpPr>
      <dsp:spPr>
        <a:xfrm>
          <a:off x="4477949" y="3170336"/>
          <a:ext cx="1379195" cy="896477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Calibri"/>
            </a:rPr>
            <a:t>Engagement and connection</a:t>
          </a:r>
          <a:endParaRPr lang="en-US" sz="1600" kern="1200"/>
        </a:p>
      </dsp:txBody>
      <dsp:txXfrm>
        <a:off x="4521711" y="3214098"/>
        <a:ext cx="1291671" cy="808953"/>
      </dsp:txXfrm>
    </dsp:sp>
    <dsp:sp modelId="{07B98FCC-2AA6-4F1E-B61E-976C8498DDCF}">
      <dsp:nvSpPr>
        <dsp:cNvPr id="0" name=""/>
        <dsp:cNvSpPr/>
      </dsp:nvSpPr>
      <dsp:spPr>
        <a:xfrm>
          <a:off x="1227062" y="451026"/>
          <a:ext cx="4223398" cy="4223398"/>
        </a:xfrm>
        <a:custGeom>
          <a:avLst/>
          <a:gdLst/>
          <a:ahLst/>
          <a:cxnLst/>
          <a:rect l="0" t="0" r="0" b="0"/>
          <a:pathLst>
            <a:path>
              <a:moveTo>
                <a:pt x="3587266" y="3622320"/>
              </a:moveTo>
              <a:arcTo wR="2111699" hR="2111699" stAng="2740353" swAng="1500852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10C67A-4580-4703-BFC8-D20A8D43AC48}">
      <dsp:nvSpPr>
        <dsp:cNvPr id="0" name=""/>
        <dsp:cNvSpPr/>
      </dsp:nvSpPr>
      <dsp:spPr>
        <a:xfrm>
          <a:off x="2649164" y="4226186"/>
          <a:ext cx="1379195" cy="896477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Calibri"/>
            </a:rPr>
            <a:t>Academic success</a:t>
          </a:r>
          <a:endParaRPr lang="en-US" sz="1600" kern="1200"/>
        </a:p>
      </dsp:txBody>
      <dsp:txXfrm>
        <a:off x="2692926" y="4269948"/>
        <a:ext cx="1291671" cy="808953"/>
      </dsp:txXfrm>
    </dsp:sp>
    <dsp:sp modelId="{6F63F518-7363-4113-8890-7943D1C76EDD}">
      <dsp:nvSpPr>
        <dsp:cNvPr id="0" name=""/>
        <dsp:cNvSpPr/>
      </dsp:nvSpPr>
      <dsp:spPr>
        <a:xfrm>
          <a:off x="1227062" y="451026"/>
          <a:ext cx="4223398" cy="4223398"/>
        </a:xfrm>
        <a:custGeom>
          <a:avLst/>
          <a:gdLst/>
          <a:ahLst/>
          <a:cxnLst/>
          <a:rect l="0" t="0" r="0" b="0"/>
          <a:pathLst>
            <a:path>
              <a:moveTo>
                <a:pt x="1413291" y="4104562"/>
              </a:moveTo>
              <a:arcTo wR="2111699" hR="2111699" stAng="6558795" swAng="1500852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BD843B-1412-49F5-875C-3FCC0CC4DF96}">
      <dsp:nvSpPr>
        <dsp:cNvPr id="0" name=""/>
        <dsp:cNvSpPr/>
      </dsp:nvSpPr>
      <dsp:spPr>
        <a:xfrm>
          <a:off x="820378" y="3170336"/>
          <a:ext cx="1379195" cy="896477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Calibri"/>
            </a:rPr>
            <a:t>Research and scholarship</a:t>
          </a:r>
        </a:p>
      </dsp:txBody>
      <dsp:txXfrm>
        <a:off x="864140" y="3214098"/>
        <a:ext cx="1291671" cy="808953"/>
      </dsp:txXfrm>
    </dsp:sp>
    <dsp:sp modelId="{3F5452C9-69F0-4671-95D8-E9665240F5E8}">
      <dsp:nvSpPr>
        <dsp:cNvPr id="0" name=""/>
        <dsp:cNvSpPr/>
      </dsp:nvSpPr>
      <dsp:spPr>
        <a:xfrm>
          <a:off x="1227062" y="451026"/>
          <a:ext cx="4223398" cy="4223398"/>
        </a:xfrm>
        <a:custGeom>
          <a:avLst/>
          <a:gdLst/>
          <a:ahLst/>
          <a:cxnLst/>
          <a:rect l="0" t="0" r="0" b="0"/>
          <a:pathLst>
            <a:path>
              <a:moveTo>
                <a:pt x="85840" y="2707662"/>
              </a:moveTo>
              <a:arcTo wR="2111699" hR="2111699" stAng="9816437" swAng="1967126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3BA368-B8B8-4F61-A6CB-1ADBBC24C2BB}">
      <dsp:nvSpPr>
        <dsp:cNvPr id="0" name=""/>
        <dsp:cNvSpPr/>
      </dsp:nvSpPr>
      <dsp:spPr>
        <a:xfrm>
          <a:off x="820378" y="1058637"/>
          <a:ext cx="1379195" cy="896477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Calibri"/>
            </a:rPr>
            <a:t>Career readiness</a:t>
          </a:r>
          <a:endParaRPr lang="en-US" sz="1600" kern="1200"/>
        </a:p>
      </dsp:txBody>
      <dsp:txXfrm>
        <a:off x="864140" y="1102399"/>
        <a:ext cx="1291671" cy="808953"/>
      </dsp:txXfrm>
    </dsp:sp>
    <dsp:sp modelId="{6C881282-7139-450C-A681-BC02F4603EC2}">
      <dsp:nvSpPr>
        <dsp:cNvPr id="0" name=""/>
        <dsp:cNvSpPr/>
      </dsp:nvSpPr>
      <dsp:spPr>
        <a:xfrm>
          <a:off x="1227062" y="451026"/>
          <a:ext cx="4223398" cy="4223398"/>
        </a:xfrm>
        <a:custGeom>
          <a:avLst/>
          <a:gdLst/>
          <a:ahLst/>
          <a:cxnLst/>
          <a:rect l="0" t="0" r="0" b="0"/>
          <a:pathLst>
            <a:path>
              <a:moveTo>
                <a:pt x="636132" y="601078"/>
              </a:moveTo>
              <a:arcTo wR="2111699" hR="2111699" stAng="13540353" swAng="1500852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2666C3-A9F7-0847-9968-7EFF02EF7C6D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B4E78D-4602-EE48-B4A4-07F1C655CB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23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B4E78D-4602-EE48-B4A4-07F1C655CBB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1851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Academics</a:t>
            </a:r>
            <a:endParaRPr lang="en-US"/>
          </a:p>
          <a:p>
            <a:pPr marL="914400" lvl="1" indent="-457200">
              <a:buFont typeface="Arial,Sans-Serif"/>
              <a:buChar char="•"/>
            </a:pPr>
            <a:r>
              <a:rPr lang="en-US"/>
              <a:t>Any student can declare a CHSS major</a:t>
            </a:r>
            <a:endParaRPr lang="en-US">
              <a:cs typeface="Calibri"/>
            </a:endParaRPr>
          </a:p>
          <a:p>
            <a:pPr marL="914400" lvl="1" indent="-457200">
              <a:buFont typeface="Arial,Sans-Serif"/>
              <a:buChar char="•"/>
            </a:pPr>
            <a:r>
              <a:rPr lang="en-US"/>
              <a:t>"Mixed degree" BAM pathways </a:t>
            </a:r>
            <a:endParaRPr lang="en-US">
              <a:cs typeface="Calibri"/>
            </a:endParaRPr>
          </a:p>
          <a:p>
            <a:pPr marL="914400" lvl="1" indent="-457200">
              <a:buFont typeface="Arial,Sans-Serif"/>
              <a:buChar char="•"/>
            </a:pPr>
            <a:r>
              <a:rPr lang="en-US"/>
              <a:t>No termination policies</a:t>
            </a:r>
            <a:endParaRPr lang="en-US">
              <a:cs typeface="Calibri"/>
            </a:endParaRPr>
          </a:p>
          <a:p>
            <a:pPr marL="914400" lvl="1" indent="-457200">
              <a:buFont typeface="Arial,Sans-Serif"/>
              <a:buChar char="•"/>
            </a:pPr>
            <a:r>
              <a:rPr lang="en-US"/>
              <a:t>Cross-college adult learner pathways thru BIS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B4E78D-4602-EE48-B4A4-07F1C655CBB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9726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Network of support across the college; understanding our unique student needs as we plan, create, and implement</a:t>
            </a:r>
            <a:endParaRPr lang="en-US"/>
          </a:p>
          <a:p>
            <a:endParaRPr lang="en-US" b="1"/>
          </a:p>
          <a:p>
            <a:r>
              <a:rPr lang="en-US" b="1"/>
              <a:t>Academic advising</a:t>
            </a:r>
            <a:endParaRPr lang="en-US">
              <a:cs typeface="Calibri"/>
            </a:endParaRPr>
          </a:p>
          <a:p>
            <a:pPr marL="914400" lvl="1" indent="-457200">
              <a:buFont typeface="Arial,Sans-Serif"/>
              <a:buChar char="•"/>
            </a:pPr>
            <a:r>
              <a:rPr lang="en-US"/>
              <a:t>Pre-orientation through graduation</a:t>
            </a:r>
          </a:p>
          <a:p>
            <a:r>
              <a:rPr lang="en-US" b="1"/>
              <a:t>First-year experience</a:t>
            </a:r>
            <a:endParaRPr lang="en-US"/>
          </a:p>
          <a:p>
            <a:pPr marL="914400" lvl="1" indent="-457200">
              <a:buFont typeface="Arial,Sans-Serif"/>
              <a:buChar char="•"/>
            </a:pPr>
            <a:r>
              <a:rPr lang="en-US"/>
              <a:t>CHSS learning community, foundational courses</a:t>
            </a:r>
          </a:p>
          <a:p>
            <a:r>
              <a:rPr lang="en-US" b="1"/>
              <a:t>Engagement and connection</a:t>
            </a:r>
            <a:endParaRPr lang="en-US"/>
          </a:p>
          <a:p>
            <a:pPr marL="914400" lvl="1" indent="-457200">
              <a:buFont typeface="Arial,Sans-Serif"/>
              <a:buChar char="•"/>
            </a:pPr>
            <a:r>
              <a:rPr lang="en-US"/>
              <a:t>Welcome events, newsletter, dean’s lunches</a:t>
            </a:r>
          </a:p>
          <a:p>
            <a:r>
              <a:rPr lang="en-US" b="1"/>
              <a:t>Career readiness</a:t>
            </a:r>
            <a:endParaRPr lang="en-US"/>
          </a:p>
          <a:p>
            <a:pPr marL="914400" lvl="1" indent="-457200">
              <a:buFont typeface="Arial,Sans-Serif"/>
              <a:buChar char="•"/>
            </a:pPr>
            <a:r>
              <a:rPr lang="en-US"/>
              <a:t>Focus on internships, articulating skills, alumni mentoring, </a:t>
            </a:r>
            <a:r>
              <a:rPr lang="en-US" err="1"/>
              <a:t>LinkUp</a:t>
            </a:r>
            <a:endParaRPr lang="en-US" err="1">
              <a:cs typeface="Calibri"/>
            </a:endParaRPr>
          </a:p>
          <a:p>
            <a:r>
              <a:rPr lang="en-US" b="1"/>
              <a:t>Academic success</a:t>
            </a:r>
            <a:endParaRPr lang="en-US"/>
          </a:p>
          <a:p>
            <a:pPr marL="914400" lvl="1" indent="-457200">
              <a:buFont typeface="Arial,Sans-Serif"/>
              <a:buChar char="•"/>
            </a:pPr>
            <a:r>
              <a:rPr lang="en-US"/>
              <a:t>PASS program and required advising</a:t>
            </a:r>
          </a:p>
          <a:p>
            <a:pPr marL="914400" lvl="1" indent="-457200">
              <a:buFont typeface="Arial,Sans-Serif"/>
              <a:buChar char="•"/>
            </a:pPr>
            <a:r>
              <a:rPr lang="en-US"/>
              <a:t>Midterm support</a:t>
            </a:r>
          </a:p>
          <a:p>
            <a:pPr marL="914400" lvl="1" indent="-457200">
              <a:buFont typeface="Arial,Sans-Serif"/>
              <a:buChar char="•"/>
            </a:pPr>
            <a:r>
              <a:rPr lang="en-US"/>
              <a:t>Graduate school preparation</a:t>
            </a:r>
          </a:p>
          <a:p>
            <a:r>
              <a:rPr lang="en-US" b="1"/>
              <a:t>Research and scholarship</a:t>
            </a:r>
            <a:endParaRPr lang="en-US"/>
          </a:p>
          <a:p>
            <a:pPr marL="914400" lvl="1" indent="-457200">
              <a:buFont typeface="Arial,Sans-Serif"/>
              <a:buChar char="•"/>
            </a:pPr>
            <a:r>
              <a:rPr lang="en-US"/>
              <a:t>Symposium, honors in the major experiences</a:t>
            </a:r>
            <a:endParaRPr lang="en-US">
              <a:cs typeface="Calibri" panose="020F0502020204030204"/>
            </a:endParaRPr>
          </a:p>
          <a:p>
            <a:pPr marL="914400" lvl="1" indent="-457200">
              <a:buFont typeface="Arial,Sans-Serif"/>
              <a:buChar char="•"/>
            </a:pPr>
            <a:endParaRPr lang="en-US">
              <a:cs typeface="Calibri" panose="020F0502020204030204"/>
            </a:endParaRPr>
          </a:p>
          <a:p>
            <a:r>
              <a:rPr lang="en-US"/>
              <a:t>Our college's "decentralized model" fosters collaboration and relies on communication, fostering a network of inter-and cross-college support. CHSS Academic Affairs provides training and support to our department chairs, undergraduate directors, and academic advisors so each program may provide:  </a:t>
            </a:r>
            <a:endParaRPr lang="en-US">
              <a:cs typeface="Calibri" panose="020F0502020204030204"/>
            </a:endParaRPr>
          </a:p>
          <a:p>
            <a:pPr marL="914400" lvl="1" indent="-457200">
              <a:buFont typeface="Arial,Sans-Serif"/>
              <a:buChar char="•"/>
            </a:pPr>
            <a:r>
              <a:rPr lang="en-US"/>
              <a:t>Recruitment and student outreach</a:t>
            </a:r>
            <a:endParaRPr lang="en-US">
              <a:cs typeface="Calibri" panose="020F0502020204030204"/>
            </a:endParaRPr>
          </a:p>
          <a:p>
            <a:pPr marL="914400" lvl="1" indent="-457200">
              <a:buFont typeface="Arial,Sans-Serif"/>
              <a:buChar char="•"/>
            </a:pPr>
            <a:r>
              <a:rPr lang="en-US"/>
              <a:t>Orientation advising and new student support</a:t>
            </a:r>
            <a:endParaRPr lang="en-US">
              <a:cs typeface="Calibri" panose="020F0502020204030204"/>
            </a:endParaRPr>
          </a:p>
          <a:p>
            <a:pPr marL="914400" lvl="1" indent="-457200">
              <a:buFont typeface="Arial,Sans-Serif"/>
              <a:buChar char="•"/>
            </a:pPr>
            <a:r>
              <a:rPr lang="en-US"/>
              <a:t>Advising initiatives and advisor development</a:t>
            </a:r>
            <a:endParaRPr lang="en-US">
              <a:cs typeface="Calibri" panose="020F0502020204030204"/>
            </a:endParaRPr>
          </a:p>
          <a:p>
            <a:pPr marL="914400" lvl="1" indent="-457200">
              <a:buFont typeface="Arial,Sans-Serif"/>
              <a:buChar char="•"/>
            </a:pPr>
            <a:r>
              <a:rPr lang="en-US"/>
              <a:t>Academic policy input and implementation</a:t>
            </a:r>
            <a:endParaRPr lang="en-US">
              <a:cs typeface="Calibri" panose="020F0502020204030204"/>
            </a:endParaRPr>
          </a:p>
          <a:p>
            <a:pPr marL="914400" lvl="1" indent="-457200">
              <a:buFont typeface="Arial,Sans-Serif"/>
              <a:buChar char="•"/>
            </a:pPr>
            <a:r>
              <a:rPr lang="en-US"/>
              <a:t>Curriculum development</a:t>
            </a:r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B4E78D-4602-EE48-B4A4-07F1C655CBB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3094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B4E78D-4602-EE48-B4A4-07F1C655CBB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1044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B4E78D-4602-EE48-B4A4-07F1C655CBB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7156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9582B-7BB7-8943-8344-C496E20F8E55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AA74F-599B-D345-9FED-A5A644E122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091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9582B-7BB7-8943-8344-C496E20F8E55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AA74F-599B-D345-9FED-A5A644E122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706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9582B-7BB7-8943-8344-C496E20F8E55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AA74F-599B-D345-9FED-A5A644E122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892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9582B-7BB7-8943-8344-C496E20F8E55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AA74F-599B-D345-9FED-A5A644E122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195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9582B-7BB7-8943-8344-C496E20F8E55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AA74F-599B-D345-9FED-A5A644E122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066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9582B-7BB7-8943-8344-C496E20F8E55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AA74F-599B-D345-9FED-A5A644E122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352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9582B-7BB7-8943-8344-C496E20F8E55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AA74F-599B-D345-9FED-A5A644E122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459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9582B-7BB7-8943-8344-C496E20F8E55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AA74F-599B-D345-9FED-A5A644E122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994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9582B-7BB7-8943-8344-C496E20F8E55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AA74F-599B-D345-9FED-A5A644E122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054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9582B-7BB7-8943-8344-C496E20F8E55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AA74F-599B-D345-9FED-A5A644E122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643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9582B-7BB7-8943-8344-C496E20F8E55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AA74F-599B-D345-9FED-A5A644E122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32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29582B-7BB7-8943-8344-C496E20F8E55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1AA74F-599B-D345-9FED-A5A644E122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786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3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4.png"/><Relationship Id="rId9" Type="http://schemas.microsoft.com/office/2007/relationships/diagramDrawing" Target="../diagrams/drawing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3.png"/><Relationship Id="rId7" Type="http://schemas.openxmlformats.org/officeDocument/2006/relationships/hyperlink" Target="mailto:chssadv@gmu.edu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hyperlink" Target="mailto:chssdean@gmu.edu" TargetMode="External"/><Relationship Id="rId5" Type="http://schemas.openxmlformats.org/officeDocument/2006/relationships/hyperlink" Target="https://academicaffairs.chss.gmu.edu/" TargetMode="Externa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ngall.com/twitter-png" TargetMode="External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ommons.wikimedia.org/wiki/File:Facebook_Shiny_Icon.svg" TargetMode="External"/><Relationship Id="rId5" Type="http://schemas.openxmlformats.org/officeDocument/2006/relationships/image" Target="../media/image10.png"/><Relationship Id="rId4" Type="http://schemas.openxmlformats.org/officeDocument/2006/relationships/hyperlink" Target="https://www.wikidata.org/wiki/Q209330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84739" y="3523471"/>
            <a:ext cx="5923389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3400" b="1">
              <a:solidFill>
                <a:srgbClr val="006633"/>
              </a:solidFill>
              <a:cs typeface="Calibri"/>
            </a:endParaRPr>
          </a:p>
          <a:p>
            <a:endParaRPr lang="en-US" sz="3000">
              <a:cs typeface="Calibri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0F8F3434-81F0-67F7-B3B1-BBFFE0F442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36" y="-1985"/>
            <a:ext cx="9120525" cy="53472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C3F846-2CD3-A7E1-C7B8-97019FD610C6}"/>
              </a:ext>
            </a:extLst>
          </p:cNvPr>
          <p:cNvSpPr txBox="1"/>
          <p:nvPr/>
        </p:nvSpPr>
        <p:spPr>
          <a:xfrm>
            <a:off x="3968363" y="3644186"/>
            <a:ext cx="5023608" cy="295465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>
              <a:ea typeface="+mn-lt"/>
              <a:cs typeface="+mn-lt"/>
            </a:endParaRPr>
          </a:p>
          <a:p>
            <a:r>
              <a:rPr lang="en-US" sz="2800" b="1">
                <a:solidFill>
                  <a:srgbClr val="006633"/>
                </a:solidFill>
                <a:ea typeface="+mn-lt"/>
                <a:cs typeface="+mn-lt"/>
              </a:rPr>
              <a:t>College of Humanities and Social Sciences (CHSS) Student Success</a:t>
            </a:r>
            <a:endParaRPr lang="en-US" sz="2800">
              <a:ea typeface="+mn-lt"/>
              <a:cs typeface="+mn-lt"/>
            </a:endParaRPr>
          </a:p>
          <a:p>
            <a:endParaRPr lang="en-US" sz="2800">
              <a:ea typeface="+mn-lt"/>
              <a:cs typeface="+mn-lt"/>
            </a:endParaRPr>
          </a:p>
          <a:p>
            <a:endParaRPr lang="en-US" sz="2800">
              <a:ea typeface="+mn-lt"/>
              <a:cs typeface="+mn-lt"/>
            </a:endParaRPr>
          </a:p>
          <a:p>
            <a:r>
              <a:rPr lang="en-US" sz="2800">
                <a:ea typeface="+mn-lt"/>
                <a:cs typeface="+mn-lt"/>
              </a:rPr>
              <a:t>Undergraduate Council</a:t>
            </a:r>
          </a:p>
          <a:p>
            <a:r>
              <a:rPr lang="en-US" sz="2800">
                <a:ea typeface="+mn-lt"/>
                <a:cs typeface="+mn-lt"/>
              </a:rPr>
              <a:t>January 18, 2023</a:t>
            </a:r>
            <a:endParaRPr lang="en-US" sz="2800"/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EC3B4812-625B-C614-CD55-4553B4695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9" y="6091110"/>
            <a:ext cx="2797514" cy="726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505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EF7603-9111-9E40-95ED-87C5EF4EE1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3714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259A14-E1E7-6147-83D8-1E49AD5DCB31}"/>
              </a:ext>
            </a:extLst>
          </p:cNvPr>
          <p:cNvSpPr txBox="1"/>
          <p:nvPr/>
        </p:nvSpPr>
        <p:spPr>
          <a:xfrm>
            <a:off x="360219" y="626198"/>
            <a:ext cx="4798621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3600" b="1">
                <a:solidFill>
                  <a:srgbClr val="006633"/>
                </a:solidFill>
              </a:rPr>
              <a:t>Student Success in CHSS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68D361-328F-5F41-B04E-F57B74BE1990}"/>
              </a:ext>
            </a:extLst>
          </p:cNvPr>
          <p:cNvSpPr txBox="1"/>
          <p:nvPr/>
        </p:nvSpPr>
        <p:spPr>
          <a:xfrm>
            <a:off x="360218" y="1589449"/>
            <a:ext cx="7567931" cy="455509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000" b="1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The CHSS value proposition:</a:t>
            </a:r>
          </a:p>
          <a:p>
            <a:pPr marL="457200" indent="-457200">
              <a:buFont typeface="Arial"/>
              <a:buChar char="•"/>
            </a:pPr>
            <a:r>
              <a:rPr lang="en-US" sz="2400" i="1">
                <a:ea typeface="+mn-lt"/>
                <a:cs typeface="+mn-lt"/>
              </a:rPr>
              <a:t>CHSS: Learning experiences building foundational knowledge and specialized expertise, connecting you to your community and the world</a:t>
            </a:r>
            <a:endParaRPr lang="en-US" sz="2400" b="1" i="1">
              <a:solidFill>
                <a:schemeClr val="tx1">
                  <a:lumMod val="75000"/>
                  <a:lumOff val="25000"/>
                </a:schemeClr>
              </a:solidFill>
              <a:cs typeface="Calibri"/>
            </a:endParaRPr>
          </a:p>
          <a:p>
            <a:endParaRPr lang="en-US" sz="3000" b="1">
              <a:solidFill>
                <a:schemeClr val="tx1">
                  <a:lumMod val="75000"/>
                  <a:lumOff val="25000"/>
                </a:schemeClr>
              </a:solidFill>
              <a:cs typeface="Calibri"/>
            </a:endParaRPr>
          </a:p>
          <a:p>
            <a:r>
              <a:rPr lang="en-US" sz="3000" b="1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Our advising approach:</a:t>
            </a:r>
            <a:endParaRPr lang="en-US">
              <a:solidFill>
                <a:schemeClr val="tx1">
                  <a:lumMod val="75000"/>
                  <a:lumOff val="25000"/>
                </a:schemeClr>
              </a:solidFill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Holistic student support throughout the lifecycle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Intentional and collaborative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Focused on the </a:t>
            </a:r>
            <a:r>
              <a:rPr lang="en-US" sz="2600" b="1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strength </a:t>
            </a:r>
            <a:r>
              <a:rPr lang="en-US" sz="260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and </a:t>
            </a:r>
            <a:r>
              <a:rPr lang="en-US" sz="2600" b="1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uniqueness </a:t>
            </a:r>
            <a:r>
              <a:rPr lang="en-US" sz="260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of our s</a:t>
            </a:r>
            <a:r>
              <a:rPr lang="en-US" sz="2600" b="1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tudents, structure</a:t>
            </a:r>
            <a:r>
              <a:rPr lang="en-US" sz="260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, and </a:t>
            </a:r>
            <a:r>
              <a:rPr lang="en-US" sz="2600" b="1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staffing</a:t>
            </a:r>
          </a:p>
          <a:p>
            <a:endParaRPr lang="en-US" sz="2400" b="1">
              <a:solidFill>
                <a:srgbClr val="006633"/>
              </a:solidFill>
              <a:cs typeface="Calibri"/>
            </a:endParaRPr>
          </a:p>
        </p:txBody>
      </p: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AAC6DF62-2381-2D74-606D-24D4B0ADE6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77" y="6238040"/>
            <a:ext cx="3482236" cy="522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960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46011-BBDA-9B05-4CA6-9F2E6D064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b="1">
                <a:solidFill>
                  <a:srgbClr val="006633"/>
                </a:solidFill>
                <a:ea typeface="+mj-lt"/>
                <a:cs typeface="+mj-lt"/>
              </a:rPr>
              <a:t>CHSS Undergraduate Student Profile</a:t>
            </a:r>
            <a:endParaRPr lang="en-US" sz="3600">
              <a:solidFill>
                <a:srgbClr val="006633"/>
              </a:solidFill>
              <a:ea typeface="+mj-lt"/>
              <a:cs typeface="+mj-lt"/>
            </a:endParaRPr>
          </a:p>
        </p:txBody>
      </p:sp>
      <p:pic>
        <p:nvPicPr>
          <p:cNvPr id="4" name="Picture 4" descr="Chart, sunburst chart&#10;&#10;Description automatically generated">
            <a:extLst>
              <a:ext uri="{FF2B5EF4-FFF2-40B4-BE49-F238E27FC236}">
                <a16:creationId xmlns:a16="http://schemas.microsoft.com/office/drawing/2014/main" id="{08E21150-9A9F-B359-B5B2-E21788447F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046" y="1890360"/>
            <a:ext cx="9001418" cy="4004561"/>
          </a:xfr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F7781292-0985-CE9A-B9CC-404557C45A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77" y="6238040"/>
            <a:ext cx="3482236" cy="522861"/>
          </a:xfrm>
          <a:prstGeom prst="rect">
            <a:avLst/>
          </a:prstGeom>
        </p:spPr>
      </p:pic>
      <p:pic>
        <p:nvPicPr>
          <p:cNvPr id="5" name="Picture 4" descr="Shape, rectangle&#10;&#10;Description automatically generated">
            <a:extLst>
              <a:ext uri="{FF2B5EF4-FFF2-40B4-BE49-F238E27FC236}">
                <a16:creationId xmlns:a16="http://schemas.microsoft.com/office/drawing/2014/main" id="{5720FE14-DF97-E811-9CBD-D30D699FCD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37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6232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EF7603-9111-9E40-95ED-87C5EF4EE1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3714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259A14-E1E7-6147-83D8-1E49AD5DCB31}"/>
              </a:ext>
            </a:extLst>
          </p:cNvPr>
          <p:cNvSpPr txBox="1"/>
          <p:nvPr/>
        </p:nvSpPr>
        <p:spPr>
          <a:xfrm>
            <a:off x="360219" y="626198"/>
            <a:ext cx="7486217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3600" b="1">
                <a:solidFill>
                  <a:srgbClr val="006633"/>
                </a:solidFill>
              </a:rPr>
              <a:t>CHSS Undergraduate Academic Profile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68D361-328F-5F41-B04E-F57B74BE1990}"/>
              </a:ext>
            </a:extLst>
          </p:cNvPr>
          <p:cNvSpPr txBox="1"/>
          <p:nvPr/>
        </p:nvSpPr>
        <p:spPr>
          <a:xfrm>
            <a:off x="262724" y="1273031"/>
            <a:ext cx="7194688" cy="280076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2600" b="1">
              <a:solidFill>
                <a:schemeClr val="tx1">
                  <a:lumMod val="75000"/>
                  <a:lumOff val="25000"/>
                </a:schemeClr>
              </a:solidFill>
              <a:cs typeface="Calibri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00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23 degrees (BA, BS, BFA, BIS)</a:t>
            </a:r>
            <a:endParaRPr lang="en-US" sz="3000" b="1">
              <a:solidFill>
                <a:schemeClr val="tx1">
                  <a:lumMod val="75000"/>
                  <a:lumOff val="25000"/>
                </a:schemeClr>
              </a:solidFill>
              <a:cs typeface="Calibri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00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70 minors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00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5 fully online programs, enhanced flexibility of modalities across degrees</a:t>
            </a:r>
            <a:endParaRPr lang="en-US" sz="3000" b="1">
              <a:solidFill>
                <a:schemeClr val="tx1">
                  <a:lumMod val="75000"/>
                  <a:lumOff val="25000"/>
                </a:schemeClr>
              </a:solidFill>
              <a:cs typeface="Calibri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00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24 BAM programs</a:t>
            </a:r>
          </a:p>
        </p:txBody>
      </p: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D081C959-59C0-9699-B84F-046C1AE1DA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77" y="6238040"/>
            <a:ext cx="3482236" cy="522861"/>
          </a:xfrm>
          <a:prstGeom prst="rect">
            <a:avLst/>
          </a:prstGeom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FEB38642-5E69-5300-053A-8384E24635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4781" y="3904333"/>
            <a:ext cx="4174045" cy="2771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096534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EF7603-9111-9E40-95ED-87C5EF4EE1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371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AADF726-A935-AB45-B95B-6632BD073A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371" y="6116273"/>
            <a:ext cx="4079146" cy="6092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259A14-E1E7-6147-83D8-1E49AD5DCB31}"/>
              </a:ext>
            </a:extLst>
          </p:cNvPr>
          <p:cNvSpPr txBox="1"/>
          <p:nvPr/>
        </p:nvSpPr>
        <p:spPr>
          <a:xfrm>
            <a:off x="360219" y="626198"/>
            <a:ext cx="7844583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3600" b="1">
                <a:solidFill>
                  <a:srgbClr val="006633"/>
                </a:solidFill>
              </a:rPr>
              <a:t>Student Success Priorities and Programs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68D361-328F-5F41-B04E-F57B74BE1990}"/>
              </a:ext>
            </a:extLst>
          </p:cNvPr>
          <p:cNvSpPr txBox="1"/>
          <p:nvPr/>
        </p:nvSpPr>
        <p:spPr>
          <a:xfrm>
            <a:off x="397495" y="3497933"/>
            <a:ext cx="8291167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2400" b="1">
              <a:solidFill>
                <a:schemeClr val="tx1">
                  <a:lumMod val="75000"/>
                  <a:lumOff val="25000"/>
                </a:schemeClr>
              </a:solidFill>
              <a:ea typeface="+mn-lt"/>
              <a:cs typeface="+mn-lt"/>
            </a:endParaRPr>
          </a:p>
        </p:txBody>
      </p:sp>
      <p:graphicFrame>
        <p:nvGraphicFramePr>
          <p:cNvPr id="31" name="Diagram 31">
            <a:extLst>
              <a:ext uri="{FF2B5EF4-FFF2-40B4-BE49-F238E27FC236}">
                <a16:creationId xmlns:a16="http://schemas.microsoft.com/office/drawing/2014/main" id="{77D05B37-5F36-4D97-8170-9616AE4BD0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62231"/>
              </p:ext>
            </p:extLst>
          </p:nvPr>
        </p:nvGraphicFramePr>
        <p:xfrm>
          <a:off x="1203158" y="1299410"/>
          <a:ext cx="6677524" cy="51254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5840049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EF7603-9111-9E40-95ED-87C5EF4EE1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371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AADF726-A935-AB45-B95B-6632BD073A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371" y="6116273"/>
            <a:ext cx="4079146" cy="6092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259A14-E1E7-6147-83D8-1E49AD5DCB31}"/>
              </a:ext>
            </a:extLst>
          </p:cNvPr>
          <p:cNvSpPr txBox="1"/>
          <p:nvPr/>
        </p:nvSpPr>
        <p:spPr>
          <a:xfrm>
            <a:off x="360219" y="626198"/>
            <a:ext cx="7478329" cy="120032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3600" b="1">
                <a:solidFill>
                  <a:srgbClr val="006633"/>
                </a:solidFill>
                <a:cs typeface="Calibri"/>
              </a:rPr>
              <a:t>Focus on: PASS Program</a:t>
            </a:r>
          </a:p>
          <a:p>
            <a:r>
              <a:rPr lang="en-US" sz="3600">
                <a:solidFill>
                  <a:srgbClr val="006633"/>
                </a:solidFill>
                <a:cs typeface="Calibri"/>
              </a:rPr>
              <a:t>Pathway to Academic Student Success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68D361-328F-5F41-B04E-F57B74BE1990}"/>
              </a:ext>
            </a:extLst>
          </p:cNvPr>
          <p:cNvSpPr txBox="1"/>
          <p:nvPr/>
        </p:nvSpPr>
        <p:spPr>
          <a:xfrm>
            <a:off x="397495" y="3497933"/>
            <a:ext cx="8291167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2400" b="1">
              <a:solidFill>
                <a:schemeClr val="tx1">
                  <a:lumMod val="75000"/>
                  <a:lumOff val="25000"/>
                </a:schemeClr>
              </a:solidFill>
              <a:ea typeface="+mn-lt"/>
              <a:cs typeface="+mn-lt"/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6AD2B7B3-EC4C-9A35-3B60-B1159E78B531}"/>
              </a:ext>
            </a:extLst>
          </p:cNvPr>
          <p:cNvSpPr txBox="1">
            <a:spLocks/>
          </p:cNvSpPr>
          <p:nvPr/>
        </p:nvSpPr>
        <p:spPr>
          <a:xfrm>
            <a:off x="422211" y="2043405"/>
            <a:ext cx="8264589" cy="408275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Semester-long academic support for newly admitted, and students returning from suspension</a:t>
            </a:r>
          </a:p>
          <a:p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Developmental frame; peer mentoring</a:t>
            </a:r>
          </a:p>
          <a:p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Successes:</a:t>
            </a:r>
          </a:p>
          <a:p>
            <a:pPr lvl="1"/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Improved GPA, standing, and retention</a:t>
            </a:r>
          </a:p>
          <a:p>
            <a:pPr lvl="1"/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Opportunity to address "missed" connections/resources</a:t>
            </a:r>
          </a:p>
          <a:p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Challenges:</a:t>
            </a:r>
          </a:p>
          <a:p>
            <a:pPr lvl="1"/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Engaging our population, as it grows</a:t>
            </a:r>
          </a:p>
          <a:p>
            <a:pPr lvl="1"/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Addressing changing needs and barriers to academic success</a:t>
            </a:r>
          </a:p>
          <a:p>
            <a:endParaRPr lang="en-US" sz="2800">
              <a:solidFill>
                <a:schemeClr val="tx1">
                  <a:lumMod val="75000"/>
                  <a:lumOff val="25000"/>
                </a:schemeClr>
              </a:solidFill>
              <a:cs typeface="Calibri"/>
            </a:endParaRPr>
          </a:p>
          <a:p>
            <a:endParaRPr lang="en-US" sz="2800">
              <a:solidFill>
                <a:schemeClr val="tx1">
                  <a:lumMod val="75000"/>
                  <a:lumOff val="25000"/>
                </a:schemeClr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96442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18D5291A-9994-C605-92E4-7DDB06D9C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71" y="6179123"/>
            <a:ext cx="3653096" cy="5464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990184-1DBA-A9B4-562A-C7F885B415EC}"/>
              </a:ext>
            </a:extLst>
          </p:cNvPr>
          <p:cNvSpPr txBox="1"/>
          <p:nvPr/>
        </p:nvSpPr>
        <p:spPr>
          <a:xfrm>
            <a:off x="360219" y="626198"/>
            <a:ext cx="4246547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3600" b="1">
                <a:solidFill>
                  <a:srgbClr val="006633"/>
                </a:solidFill>
              </a:rPr>
              <a:t>Challenges and Goals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4C41E2B-4720-15FB-06CA-79D0C8808BD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Address needs/new vulnerabilities in different and diverse student populations</a:t>
            </a:r>
          </a:p>
          <a:p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Maintaining large portfolio of academic programs that constitute vibrancy of social sciences &amp; humanities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D60EE1A-1C6B-660C-EE40-F1B594DF6F5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Increase the number of undergrads participating in research &amp; experiential learning</a:t>
            </a:r>
          </a:p>
          <a:p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Create a customized experience through intentional degree planning</a:t>
            </a:r>
          </a:p>
          <a:p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Build a CHSS community of learners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F3198C-1730-DD28-045B-A6A6BF6F23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37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824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BD8CD69-F442-EA43-A891-18F0FE6093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3714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B52305-5770-D14C-ACB0-94B7AC8F1574}"/>
              </a:ext>
            </a:extLst>
          </p:cNvPr>
          <p:cNvSpPr txBox="1"/>
          <p:nvPr/>
        </p:nvSpPr>
        <p:spPr>
          <a:xfrm>
            <a:off x="237671" y="597688"/>
            <a:ext cx="6103888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>
                <a:solidFill>
                  <a:srgbClr val="006633"/>
                </a:solidFill>
              </a:rPr>
              <a:t>Contact Us </a:t>
            </a:r>
            <a:endParaRPr lang="en-US" sz="3200" b="1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D9BC92-A008-2B48-BA01-79B8CF773F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371" y="6043613"/>
            <a:ext cx="4548642" cy="68193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FF8CAB7-4A13-C34B-A720-B0440FB3FD57}"/>
              </a:ext>
            </a:extLst>
          </p:cNvPr>
          <p:cNvSpPr/>
          <p:nvPr/>
        </p:nvSpPr>
        <p:spPr>
          <a:xfrm>
            <a:off x="735612" y="1468231"/>
            <a:ext cx="6587413" cy="289310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600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CHSS Academic Affairs</a:t>
            </a:r>
          </a:p>
          <a:p>
            <a:r>
              <a:rPr lang="en-US" sz="2600">
                <a:ea typeface="+mn-lt"/>
                <a:cs typeface="+mn-lt"/>
                <a:hlinkClick r:id="rId5"/>
              </a:rPr>
              <a:t>https://academicaffairs.chss.gmu.edu/</a:t>
            </a:r>
            <a:r>
              <a:rPr lang="en-US" sz="2600">
                <a:ea typeface="+mn-lt"/>
                <a:cs typeface="+mn-lt"/>
              </a:rPr>
              <a:t> </a:t>
            </a:r>
            <a:endParaRPr lang="en-US">
              <a:cs typeface="Calibri"/>
            </a:endParaRPr>
          </a:p>
          <a:p>
            <a:endParaRPr lang="en-US" sz="2600">
              <a:solidFill>
                <a:srgbClr val="006633"/>
              </a:solidFill>
              <a:ea typeface="+mn-lt"/>
              <a:cs typeface="+mn-lt"/>
            </a:endParaRPr>
          </a:p>
          <a:p>
            <a:r>
              <a:rPr lang="en-US" sz="2600">
                <a:solidFill>
                  <a:srgbClr val="006633"/>
                </a:solidFill>
                <a:cs typeface="Calibri"/>
                <a:hlinkClick r:id="rId6"/>
              </a:rPr>
              <a:t>chssdean@gmu.edu</a:t>
            </a:r>
            <a:endParaRPr lang="en-US" sz="2600">
              <a:solidFill>
                <a:srgbClr val="006633"/>
              </a:solidFill>
              <a:cs typeface="Calibri"/>
            </a:endParaRPr>
          </a:p>
          <a:p>
            <a:r>
              <a:rPr lang="en-US" sz="2600">
                <a:solidFill>
                  <a:srgbClr val="006633"/>
                </a:solidFill>
                <a:cs typeface="Calibri"/>
                <a:hlinkClick r:id="rId7"/>
              </a:rPr>
              <a:t>chssadv@gmu.edu</a:t>
            </a:r>
            <a:endParaRPr lang="en-US" sz="2600">
              <a:solidFill>
                <a:srgbClr val="006633"/>
              </a:solidFill>
              <a:cs typeface="Calibri"/>
            </a:endParaRPr>
          </a:p>
          <a:p>
            <a:endParaRPr lang="en-US" sz="2600">
              <a:solidFill>
                <a:srgbClr val="006633"/>
              </a:solidFill>
              <a:cs typeface="Calibri"/>
            </a:endParaRPr>
          </a:p>
          <a:p>
            <a:r>
              <a:rPr lang="en-US" sz="260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Horizon Hall Suite 6300</a:t>
            </a:r>
          </a:p>
        </p:txBody>
      </p:sp>
      <p:pic>
        <p:nvPicPr>
          <p:cNvPr id="2" name="Picture 2" descr="A picture containing person, outdoor, tree&#10;&#10;Description automatically generated">
            <a:extLst>
              <a:ext uri="{FF2B5EF4-FFF2-40B4-BE49-F238E27FC236}">
                <a16:creationId xmlns:a16="http://schemas.microsoft.com/office/drawing/2014/main" id="{1F144B39-4C33-14EF-D614-890ECCFED3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537" y="3190635"/>
            <a:ext cx="3909767" cy="260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1967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F01614B-45E5-2049-9C0E-36EC4B0532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21"/>
            <a:ext cx="9144000" cy="6846279"/>
          </a:xfrm>
          <a:prstGeom prst="rect">
            <a:avLst/>
          </a:prstGeom>
          <a:effectLst>
            <a:glow>
              <a:srgbClr val="419FAA"/>
            </a:glo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DD1693B-C784-5240-ABC1-E369FBCAF975}"/>
              </a:ext>
            </a:extLst>
          </p:cNvPr>
          <p:cNvSpPr/>
          <p:nvPr/>
        </p:nvSpPr>
        <p:spPr>
          <a:xfrm>
            <a:off x="146624" y="3649596"/>
            <a:ext cx="21932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</a:rPr>
              <a:t>#IAMCHSS</a:t>
            </a:r>
          </a:p>
        </p:txBody>
      </p:sp>
      <p:pic>
        <p:nvPicPr>
          <p:cNvPr id="9" name="Picture 2" descr="A picture containing graphics, drawing&#10;&#10;Description generated with very high confidence">
            <a:extLst>
              <a:ext uri="{FF2B5EF4-FFF2-40B4-BE49-F238E27FC236}">
                <a16:creationId xmlns:a16="http://schemas.microsoft.com/office/drawing/2014/main" id="{CCD3C3A6-DBCB-7146-8320-1AE1F39CB7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43606" y="4369436"/>
            <a:ext cx="336395" cy="357662"/>
          </a:xfrm>
          <a:prstGeom prst="rect">
            <a:avLst/>
          </a:prstGeom>
        </p:spPr>
      </p:pic>
      <p:pic>
        <p:nvPicPr>
          <p:cNvPr id="10" name="Picture 12" descr="A picture containing drawing, monitor&#10;&#10;Description generated with very high confidence">
            <a:extLst>
              <a:ext uri="{FF2B5EF4-FFF2-40B4-BE49-F238E27FC236}">
                <a16:creationId xmlns:a16="http://schemas.microsoft.com/office/drawing/2014/main" id="{481BDE92-1A5E-1845-8B5E-3AA31E3A58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244534" y="4895339"/>
            <a:ext cx="337927" cy="328962"/>
          </a:xfrm>
          <a:prstGeom prst="rect">
            <a:avLst/>
          </a:prstGeom>
        </p:spPr>
      </p:pic>
      <p:pic>
        <p:nvPicPr>
          <p:cNvPr id="11" name="Picture 8" descr="A picture containing computer&#10;&#10;Description generated with very high confidence">
            <a:extLst>
              <a:ext uri="{FF2B5EF4-FFF2-40B4-BE49-F238E27FC236}">
                <a16:creationId xmlns:a16="http://schemas.microsoft.com/office/drawing/2014/main" id="{EB3A0B91-92C2-4046-B26E-EF3A94251E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246278" y="5354645"/>
            <a:ext cx="333723" cy="33372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A1AA32F-62CF-7049-B208-2188E469B186}"/>
              </a:ext>
            </a:extLst>
          </p:cNvPr>
          <p:cNvSpPr txBox="1"/>
          <p:nvPr/>
        </p:nvSpPr>
        <p:spPr>
          <a:xfrm>
            <a:off x="580001" y="4348212"/>
            <a:ext cx="23033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@georgemasonchss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59640C-79F2-D54F-B0B9-8923652ED938}"/>
              </a:ext>
            </a:extLst>
          </p:cNvPr>
          <p:cNvSpPr txBox="1"/>
          <p:nvPr/>
        </p:nvSpPr>
        <p:spPr>
          <a:xfrm>
            <a:off x="580001" y="4827729"/>
            <a:ext cx="15792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@masonchss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209337-3484-A543-B7B5-A33B1DFF4348}"/>
              </a:ext>
            </a:extLst>
          </p:cNvPr>
          <p:cNvSpPr txBox="1"/>
          <p:nvPr/>
        </p:nvSpPr>
        <p:spPr>
          <a:xfrm>
            <a:off x="580001" y="5321451"/>
            <a:ext cx="23033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@georgemasonchss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62CEBA-4200-E245-BC3C-092ECF2253CB}"/>
              </a:ext>
            </a:extLst>
          </p:cNvPr>
          <p:cNvSpPr txBox="1"/>
          <p:nvPr/>
        </p:nvSpPr>
        <p:spPr>
          <a:xfrm>
            <a:off x="151870" y="5815173"/>
            <a:ext cx="4414655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>
                <a:solidFill>
                  <a:srgbClr val="FFCC33"/>
                </a:solidFill>
                <a:ea typeface="+mn-lt"/>
                <a:cs typeface="+mn-lt"/>
              </a:rPr>
              <a:t>https://academicaffairs.chss.gmu.edu/</a:t>
            </a:r>
            <a:endParaRPr lang="en-US">
              <a:solidFill>
                <a:srgbClr val="FFCC33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12741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45BBB727FEF42459055334F49A8CBF5" ma:contentTypeVersion="2" ma:contentTypeDescription="Create a new document." ma:contentTypeScope="" ma:versionID="3c78b3b3b4b4b75062ee4b6cb8913df6">
  <xsd:schema xmlns:xsd="http://www.w3.org/2001/XMLSchema" xmlns:xs="http://www.w3.org/2001/XMLSchema" xmlns:p="http://schemas.microsoft.com/office/2006/metadata/properties" xmlns:ns2="e1c5fa6b-ed48-47fe-8b06-f82154e4c796" targetNamespace="http://schemas.microsoft.com/office/2006/metadata/properties" ma:root="true" ma:fieldsID="070e2bffd9197bb537efcc0a95dac016" ns2:_="">
    <xsd:import namespace="e1c5fa6b-ed48-47fe-8b06-f82154e4c79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c5fa6b-ed48-47fe-8b06-f82154e4c79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B317982-114D-45E3-924C-9F9A3A051E7A}"/>
</file>

<file path=customXml/itemProps2.xml><?xml version="1.0" encoding="utf-8"?>
<ds:datastoreItem xmlns:ds="http://schemas.openxmlformats.org/officeDocument/2006/customXml" ds:itemID="{327D6FA2-E1B1-4937-84F9-5D34A8F92C8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A25C1F8-B0FC-44F3-880D-4C0A3A2DB384}"/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On-screen Show (4:3)</PresentationFormat>
  <Slides>9</Slides>
  <Notes>5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CHSS Undergraduate Student Profile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woodpile studios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 buttecali</dc:creator>
  <cp:revision>1</cp:revision>
  <dcterms:created xsi:type="dcterms:W3CDTF">2019-05-29T20:18:29Z</dcterms:created>
  <dcterms:modified xsi:type="dcterms:W3CDTF">2023-01-18T18:58:19Z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0x010100A45BBB727FEF42459055334F49A8CBF5</vt:lpwstr>
  </property>
</Properties>
</file>